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57" r:id="rId3"/>
    <p:sldId id="258" r:id="rId4"/>
    <p:sldId id="259" r:id="rId5"/>
    <p:sldId id="260" r:id="rId6"/>
    <p:sldId id="264" r:id="rId7"/>
    <p:sldId id="263" r:id="rId8"/>
    <p:sldId id="261" r:id="rId9"/>
    <p:sldId id="262"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BDA1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80" d="100"/>
          <a:sy n="80" d="100"/>
        </p:scale>
        <p:origin x="120"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7B280-209B-4050-AD2D-B27F6F4071E4}" type="datetimeFigureOut">
              <a:rPr kumimoji="1" lang="ja-JP" altLang="en-US" smtClean="0"/>
              <a:t>2020/10/27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41DE2-4FFE-49E6-9436-5A26E0B18409}" type="slidenum">
              <a:rPr kumimoji="1" lang="ja-JP" altLang="en-US" smtClean="0"/>
              <a:t>‹#›</a:t>
            </a:fld>
            <a:endParaRPr kumimoji="1" lang="ja-JP" altLang="en-US"/>
          </a:p>
        </p:txBody>
      </p:sp>
    </p:spTree>
    <p:extLst>
      <p:ext uri="{BB962C8B-B14F-4D97-AF65-F5344CB8AC3E}">
        <p14:creationId xmlns:p14="http://schemas.microsoft.com/office/powerpoint/2010/main" val="373186681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ja-JP" altLang="en-US"/>
              <a:t>マスター タイトルの書式設定</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2B01F6E-400D-496E-A500-6EA4917A597F}" type="datetime1">
              <a:rPr lang="ja-JP" altLang="en-US" smtClean="0"/>
              <a:t>2020/10/27</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6892F3B-558B-474F-8E0D-9011A7B9F159}" type="datetime1">
              <a:rPr lang="ja-JP" altLang="en-US" smtClean="0"/>
              <a:t>2020/10/27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A33D8B2-C50E-4ED1-9278-281BF87C5E6A}" type="datetime1">
              <a:rPr lang="ja-JP" altLang="en-US" smtClean="0"/>
              <a:t>2020/10/27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2BA11DA-D2A5-4EAE-B3F1-934FDA63096F}" type="datetime1">
              <a:rPr lang="ja-JP" altLang="en-US" smtClean="0"/>
              <a:t>2020/10/27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56A8F43-33DC-4054-AA2C-5483F0109EEE}" type="datetime1">
              <a:rPr lang="ja-JP" altLang="en-US" smtClean="0"/>
              <a:t>2020/10/27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7F6A04B-F988-4FA0-9892-91984B426E65}" type="datetime1">
              <a:rPr lang="ja-JP" altLang="en-US" smtClean="0"/>
              <a:t>2020/10/27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447191" y="2824269"/>
            <a:ext cx="4645152" cy="26444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412362" y="2821491"/>
            <a:ext cx="4645152" cy="263737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41F4EC1-CDBE-45FD-BCF1-9DB8B755347F}" type="datetime1">
              <a:rPr lang="ja-JP" altLang="en-US" smtClean="0"/>
              <a:t>2020/10/27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5B8BD02-F45C-4DE6-83A6-8A209221DF13}" type="datetime1">
              <a:rPr lang="ja-JP" altLang="en-US" smtClean="0"/>
              <a:t>2020/10/27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5FB029-06AF-44E8-BE81-3AA6D638893E}" type="datetime1">
              <a:rPr lang="ja-JP" altLang="en-US" smtClean="0"/>
              <a:t>2020/10/27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7A54539-2898-44BA-915E-8E6A1FD2C547}" type="datetime1">
              <a:rPr lang="ja-JP" altLang="en-US" smtClean="0"/>
              <a:t>2020/10/27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331018E-0D29-4BB1-B2E9-BBD22A074107}" type="datetime1">
              <a:rPr lang="ja-JP" altLang="en-US" smtClean="0"/>
              <a:t>2020/10/27</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EBA1E82-EE4A-4913-BE97-241F8E7BDD47}" type="datetime1">
              <a:rPr lang="ja-JP" altLang="en-US" smtClean="0"/>
              <a:t>2020/10/27</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kumimoji="1"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x-apple-data-detectors://10/" TargetMode="External"/><Relationship Id="rId3" Type="http://schemas.openxmlformats.org/officeDocument/2006/relationships/image" Target="../media/image3.jpeg"/><Relationship Id="rId7" Type="http://schemas.openxmlformats.org/officeDocument/2006/relationships/hyperlink" Target="x-apple-data-detectors://9/" TargetMode="External"/><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hyperlink" Target="x-apple-data-detectors://8/" TargetMode="External"/><Relationship Id="rId5" Type="http://schemas.openxmlformats.org/officeDocument/2006/relationships/hyperlink" Target="x-apple-data-detectors://7/" TargetMode="External"/><Relationship Id="rId10" Type="http://schemas.openxmlformats.org/officeDocument/2006/relationships/hyperlink" Target="x-apple-data-detectors://12/" TargetMode="External"/><Relationship Id="rId4" Type="http://schemas.openxmlformats.org/officeDocument/2006/relationships/hyperlink" Target="x-apple-data-detectors://6/" TargetMode="External"/><Relationship Id="rId9" Type="http://schemas.openxmlformats.org/officeDocument/2006/relationships/hyperlink" Target="x-apple-data-detectors://1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644EA1-D6A6-4FAC-BBF6-4B892F950E7E}"/>
              </a:ext>
            </a:extLst>
          </p:cNvPr>
          <p:cNvSpPr>
            <a:spLocks noGrp="1"/>
          </p:cNvSpPr>
          <p:nvPr>
            <p:ph type="ctrTitle"/>
          </p:nvPr>
        </p:nvSpPr>
        <p:spPr/>
        <p:txBody>
          <a:bodyPr>
            <a:normAutofit/>
          </a:bodyPr>
          <a:lstStyle/>
          <a:p>
            <a:r>
              <a:rPr lang="ja-JP" altLang="ja-JP" sz="3200" b="1" dirty="0">
                <a:latin typeface="BIZ UDPゴシック" panose="020B0400000000000000" pitchFamily="50" charset="-128"/>
                <a:ea typeface="BIZ UDPゴシック" panose="020B0400000000000000" pitchFamily="50" charset="-128"/>
              </a:rPr>
              <a:t>大阪城公園における実証実験の為の企画書</a:t>
            </a:r>
            <a:endParaRPr kumimoji="1" lang="ja-JP" altLang="en-US" sz="3200" dirty="0">
              <a:latin typeface="BIZ UDPゴシック" panose="020B0400000000000000" pitchFamily="50" charset="-128"/>
              <a:ea typeface="BIZ UDPゴシック" panose="020B0400000000000000" pitchFamily="50" charset="-128"/>
            </a:endParaRPr>
          </a:p>
        </p:txBody>
      </p:sp>
      <p:sp>
        <p:nvSpPr>
          <p:cNvPr id="3" name="字幕 2">
            <a:extLst>
              <a:ext uri="{FF2B5EF4-FFF2-40B4-BE49-F238E27FC236}">
                <a16:creationId xmlns:a16="http://schemas.microsoft.com/office/drawing/2014/main" id="{2955E200-3439-4B51-9628-F3B5A7FB3E55}"/>
              </a:ext>
            </a:extLst>
          </p:cNvPr>
          <p:cNvSpPr>
            <a:spLocks noGrp="1"/>
          </p:cNvSpPr>
          <p:nvPr>
            <p:ph type="subTitle" idx="1"/>
          </p:nvPr>
        </p:nvSpPr>
        <p:spPr/>
        <p:txBody>
          <a:bodyPr/>
          <a:lstStyle/>
          <a:p>
            <a:r>
              <a:rPr lang="ja-JP" altLang="ja-JP" dirty="0"/>
              <a:t>【実証事業推進チーム大阪】</a:t>
            </a:r>
          </a:p>
          <a:p>
            <a:endParaRPr kumimoji="1" lang="ja-JP" altLang="en-US" dirty="0"/>
          </a:p>
        </p:txBody>
      </p:sp>
      <p:sp>
        <p:nvSpPr>
          <p:cNvPr id="4" name="日付プレースホルダー 3">
            <a:extLst>
              <a:ext uri="{FF2B5EF4-FFF2-40B4-BE49-F238E27FC236}">
                <a16:creationId xmlns:a16="http://schemas.microsoft.com/office/drawing/2014/main" id="{76BAFA7E-9215-4149-A952-F191EF701D23}"/>
              </a:ext>
            </a:extLst>
          </p:cNvPr>
          <p:cNvSpPr>
            <a:spLocks noGrp="1"/>
          </p:cNvSpPr>
          <p:nvPr>
            <p:ph type="dt" sz="half" idx="10"/>
          </p:nvPr>
        </p:nvSpPr>
        <p:spPr/>
        <p:txBody>
          <a:bodyPr/>
          <a:lstStyle/>
          <a:p>
            <a:fld id="{F4A61599-66A5-47E6-809E-E259ABBF1043}" type="datetime1">
              <a:rPr lang="ja-JP" altLang="en-US" smtClean="0"/>
              <a:t>2020/10/27</a:t>
            </a:fld>
            <a:endParaRPr lang="en-US" dirty="0"/>
          </a:p>
        </p:txBody>
      </p:sp>
      <p:sp>
        <p:nvSpPr>
          <p:cNvPr id="8" name="正方形/長方形 7">
            <a:extLst>
              <a:ext uri="{FF2B5EF4-FFF2-40B4-BE49-F238E27FC236}">
                <a16:creationId xmlns:a16="http://schemas.microsoft.com/office/drawing/2014/main" id="{8E88D19A-3498-456A-8A3E-A43D4E804970}"/>
              </a:ext>
            </a:extLst>
          </p:cNvPr>
          <p:cNvSpPr/>
          <p:nvPr/>
        </p:nvSpPr>
        <p:spPr>
          <a:xfrm>
            <a:off x="8224911" y="5286328"/>
            <a:ext cx="3500715" cy="646331"/>
          </a:xfrm>
          <a:prstGeom prst="rect">
            <a:avLst/>
          </a:prstGeom>
        </p:spPr>
        <p:txBody>
          <a:bodyPr wrap="square">
            <a:spAutoFit/>
          </a:bodyPr>
          <a:lstStyle/>
          <a:p>
            <a:pPr>
              <a:spcAft>
                <a:spcPts val="0"/>
              </a:spcAft>
            </a:pP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会社名：</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関西電機工業株式会社</a:t>
            </a:r>
          </a:p>
          <a:p>
            <a:pPr>
              <a:spcAft>
                <a:spcPts val="0"/>
              </a:spcAft>
            </a:pP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担当者：</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開発チーム　渡邉　巌</a:t>
            </a:r>
          </a:p>
        </p:txBody>
      </p:sp>
    </p:spTree>
    <p:extLst>
      <p:ext uri="{BB962C8B-B14F-4D97-AF65-F5344CB8AC3E}">
        <p14:creationId xmlns:p14="http://schemas.microsoft.com/office/powerpoint/2010/main" val="3831153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A8F780-CB06-49FD-AEDA-28F60C9DAC4A}"/>
              </a:ext>
            </a:extLst>
          </p:cNvPr>
          <p:cNvSpPr txBox="1"/>
          <p:nvPr/>
        </p:nvSpPr>
        <p:spPr>
          <a:xfrm>
            <a:off x="665871" y="1141582"/>
            <a:ext cx="10860258" cy="2124299"/>
          </a:xfrm>
          <a:prstGeom prst="rect">
            <a:avLst/>
          </a:prstGeom>
          <a:noFill/>
        </p:spPr>
        <p:txBody>
          <a:bodyPr wrap="square" rtlCol="0">
            <a:spAutoFit/>
          </a:bodyPr>
          <a:lstStyle/>
          <a:p>
            <a:pPr>
              <a:lnSpc>
                <a:spcPct val="150000"/>
              </a:lnSpc>
            </a:pPr>
            <a:r>
              <a:rPr lang="ja-JP" altLang="ja-JP" dirty="0">
                <a:latin typeface="BIZ UDPゴシック" panose="020B0400000000000000" pitchFamily="50" charset="-128"/>
                <a:ea typeface="BIZ UDPゴシック" panose="020B0400000000000000" pitchFamily="50" charset="-128"/>
              </a:rPr>
              <a:t>自社太陽光発電所の太陽光パネルの異常発見の為、赤外線センサー（</a:t>
            </a:r>
            <a:r>
              <a:rPr lang="en-US" altLang="ja-JP" dirty="0">
                <a:latin typeface="BIZ UDPゴシック" panose="020B0400000000000000" pitchFamily="50" charset="-128"/>
                <a:ea typeface="BIZ UDPゴシック" panose="020B0400000000000000" pitchFamily="50" charset="-128"/>
              </a:rPr>
              <a:t>FLIR system</a:t>
            </a:r>
            <a:r>
              <a:rPr lang="ja-JP" altLang="ja-JP" dirty="0">
                <a:latin typeface="BIZ UDPゴシック" panose="020B0400000000000000" pitchFamily="50" charset="-128"/>
                <a:ea typeface="BIZ UDPゴシック" panose="020B0400000000000000" pitchFamily="50" charset="-128"/>
              </a:rPr>
              <a:t>社製）の温度データを</a:t>
            </a:r>
            <a:r>
              <a:rPr lang="en-US" altLang="ja-JP" dirty="0" err="1">
                <a:latin typeface="BIZ UDPゴシック" panose="020B0400000000000000" pitchFamily="50" charset="-128"/>
                <a:ea typeface="BIZ UDPゴシック" panose="020B0400000000000000" pitchFamily="50" charset="-128"/>
              </a:rPr>
              <a:t>wifi</a:t>
            </a:r>
            <a:r>
              <a:rPr lang="ja-JP" altLang="ja-JP" dirty="0">
                <a:latin typeface="BIZ UDPゴシック" panose="020B0400000000000000" pitchFamily="50" charset="-128"/>
                <a:ea typeface="BIZ UDPゴシック" panose="020B0400000000000000" pitchFamily="50" charset="-128"/>
              </a:rPr>
              <a:t>電子部品を経由して</a:t>
            </a:r>
            <a:r>
              <a:rPr lang="en-US" altLang="ja-JP" dirty="0">
                <a:latin typeface="BIZ UDPゴシック" panose="020B0400000000000000" pitchFamily="50" charset="-128"/>
                <a:ea typeface="BIZ UDPゴシック" panose="020B0400000000000000" pitchFamily="50" charset="-128"/>
              </a:rPr>
              <a:t>iPhone</a:t>
            </a:r>
            <a:r>
              <a:rPr lang="ja-JP" altLang="ja-JP" dirty="0">
                <a:latin typeface="BIZ UDPゴシック" panose="020B0400000000000000" pitchFamily="50" charset="-128"/>
                <a:ea typeface="BIZ UDPゴシック" panose="020B0400000000000000" pitchFamily="50" charset="-128"/>
              </a:rPr>
              <a:t>に表示するアプリを開発。</a:t>
            </a:r>
            <a:r>
              <a:rPr lang="en-US" altLang="ja-JP" dirty="0">
                <a:latin typeface="BIZ UDPゴシック" panose="020B0400000000000000" pitchFamily="50" charset="-128"/>
                <a:ea typeface="BIZ UDPゴシック" panose="020B0400000000000000" pitchFamily="50" charset="-128"/>
              </a:rPr>
              <a:t>2019</a:t>
            </a:r>
            <a:r>
              <a:rPr lang="ja-JP" altLang="ja-JP" dirty="0">
                <a:latin typeface="BIZ UDPゴシック" panose="020B0400000000000000" pitchFamily="50" charset="-128"/>
                <a:ea typeface="BIZ UDPゴシック" panose="020B0400000000000000" pitchFamily="50" charset="-128"/>
              </a:rPr>
              <a:t>年にそのシステムに画像認識機能を追加。家庭用太陽光システムも検査する為、免許が不要な小型ドローンに搭載して安全で安価により多くの検査をする為、今回高度８０ｍ以下、１００㎡のエリアで赤外線画像の転送スピード、遅延、操作性の確認の為の実証実験</a:t>
            </a:r>
            <a:r>
              <a:rPr lang="ja-JP" altLang="en-US" dirty="0">
                <a:latin typeface="BIZ UDPゴシック" panose="020B0400000000000000" pitchFamily="50" charset="-128"/>
                <a:ea typeface="BIZ UDPゴシック" panose="020B0400000000000000" pitchFamily="50" charset="-128"/>
              </a:rPr>
              <a:t>　また様々な用途に柔軟に対応する為の確認も含む</a:t>
            </a:r>
            <a:r>
              <a:rPr lang="ja-JP" altLang="ja-JP" dirty="0"/>
              <a:t>。</a:t>
            </a:r>
          </a:p>
        </p:txBody>
      </p:sp>
      <p:pic>
        <p:nvPicPr>
          <p:cNvPr id="4" name="図 3">
            <a:extLst>
              <a:ext uri="{FF2B5EF4-FFF2-40B4-BE49-F238E27FC236}">
                <a16:creationId xmlns:a16="http://schemas.microsoft.com/office/drawing/2014/main" id="{727FFB68-1694-4BFC-9C4D-A8BC4670DD3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44479" y="3453618"/>
            <a:ext cx="6295166" cy="1941264"/>
          </a:xfrm>
          <a:prstGeom prst="rect">
            <a:avLst/>
          </a:prstGeom>
        </p:spPr>
      </p:pic>
      <p:pic>
        <p:nvPicPr>
          <p:cNvPr id="5" name="図 4">
            <a:extLst>
              <a:ext uri="{FF2B5EF4-FFF2-40B4-BE49-F238E27FC236}">
                <a16:creationId xmlns:a16="http://schemas.microsoft.com/office/drawing/2014/main" id="{7C493573-67AB-4A51-A05A-4FF0A97CB01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081976" y="3265881"/>
            <a:ext cx="2183863" cy="1529415"/>
          </a:xfrm>
          <a:prstGeom prst="rect">
            <a:avLst/>
          </a:prstGeom>
        </p:spPr>
      </p:pic>
      <p:sp>
        <p:nvSpPr>
          <p:cNvPr id="6" name="テキスト ボックス 5">
            <a:extLst>
              <a:ext uri="{FF2B5EF4-FFF2-40B4-BE49-F238E27FC236}">
                <a16:creationId xmlns:a16="http://schemas.microsoft.com/office/drawing/2014/main" id="{2E2B0FE2-4B3F-4499-8F9D-7E89F25BE536}"/>
              </a:ext>
            </a:extLst>
          </p:cNvPr>
          <p:cNvSpPr txBox="1"/>
          <p:nvPr/>
        </p:nvSpPr>
        <p:spPr>
          <a:xfrm>
            <a:off x="5176911" y="584513"/>
            <a:ext cx="1376289"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今回の目的</a:t>
            </a:r>
          </a:p>
        </p:txBody>
      </p:sp>
      <p:pic>
        <p:nvPicPr>
          <p:cNvPr id="9" name="図 8">
            <a:extLst>
              <a:ext uri="{FF2B5EF4-FFF2-40B4-BE49-F238E27FC236}">
                <a16:creationId xmlns:a16="http://schemas.microsoft.com/office/drawing/2014/main" id="{86006D87-2ED1-41B1-B9F4-98D694F92B1B}"/>
              </a:ext>
            </a:extLst>
          </p:cNvPr>
          <p:cNvPicPr>
            <a:picLocks noChangeAspect="1"/>
          </p:cNvPicPr>
          <p:nvPr/>
        </p:nvPicPr>
        <p:blipFill>
          <a:blip r:embed="rId4"/>
          <a:stretch>
            <a:fillRect/>
          </a:stretch>
        </p:blipFill>
        <p:spPr>
          <a:xfrm>
            <a:off x="7058449" y="4377339"/>
            <a:ext cx="1653504" cy="1017541"/>
          </a:xfrm>
          <a:prstGeom prst="rect">
            <a:avLst/>
          </a:prstGeom>
        </p:spPr>
      </p:pic>
      <p:sp>
        <p:nvSpPr>
          <p:cNvPr id="10" name="テキスト ボックス 9">
            <a:extLst>
              <a:ext uri="{FF2B5EF4-FFF2-40B4-BE49-F238E27FC236}">
                <a16:creationId xmlns:a16="http://schemas.microsoft.com/office/drawing/2014/main" id="{5EC51D9A-8E30-43E5-9F6D-18D941140469}"/>
              </a:ext>
            </a:extLst>
          </p:cNvPr>
          <p:cNvSpPr txBox="1"/>
          <p:nvPr/>
        </p:nvSpPr>
        <p:spPr>
          <a:xfrm>
            <a:off x="6688425" y="3777919"/>
            <a:ext cx="1653505" cy="646331"/>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今回使用する</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ドローン</a:t>
            </a:r>
          </a:p>
        </p:txBody>
      </p:sp>
      <p:sp>
        <p:nvSpPr>
          <p:cNvPr id="12" name="日付プレースホルダー 11">
            <a:extLst>
              <a:ext uri="{FF2B5EF4-FFF2-40B4-BE49-F238E27FC236}">
                <a16:creationId xmlns:a16="http://schemas.microsoft.com/office/drawing/2014/main" id="{AA318801-F863-440A-A140-7985DB5372EF}"/>
              </a:ext>
            </a:extLst>
          </p:cNvPr>
          <p:cNvSpPr>
            <a:spLocks noGrp="1"/>
          </p:cNvSpPr>
          <p:nvPr>
            <p:ph type="dt" sz="half" idx="10"/>
          </p:nvPr>
        </p:nvSpPr>
        <p:spPr/>
        <p:txBody>
          <a:bodyPr/>
          <a:lstStyle/>
          <a:p>
            <a:fld id="{4FE60152-FBBF-4A15-BA40-0889B8A3F4DD}" type="datetime1">
              <a:rPr lang="ja-JP" altLang="en-US" smtClean="0"/>
              <a:t>2020/10/27</a:t>
            </a:fld>
            <a:endParaRPr lang="en-US" dirty="0"/>
          </a:p>
        </p:txBody>
      </p:sp>
      <p:sp>
        <p:nvSpPr>
          <p:cNvPr id="15" name="テキスト ボックス 14">
            <a:extLst>
              <a:ext uri="{FF2B5EF4-FFF2-40B4-BE49-F238E27FC236}">
                <a16:creationId xmlns:a16="http://schemas.microsoft.com/office/drawing/2014/main" id="{439B25ED-6B54-4DC0-896C-B0DC71DC185D}"/>
              </a:ext>
            </a:extLst>
          </p:cNvPr>
          <p:cNvSpPr txBox="1"/>
          <p:nvPr/>
        </p:nvSpPr>
        <p:spPr>
          <a:xfrm>
            <a:off x="9081976" y="4886110"/>
            <a:ext cx="2292484" cy="646331"/>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軽量赤外線センサーを下部に搭載</a:t>
            </a:r>
          </a:p>
        </p:txBody>
      </p:sp>
    </p:spTree>
    <p:extLst>
      <p:ext uri="{BB962C8B-B14F-4D97-AF65-F5344CB8AC3E}">
        <p14:creationId xmlns:p14="http://schemas.microsoft.com/office/powerpoint/2010/main" val="696307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36EF62F-C8B5-4FE7-A1CD-CAE51F30E083}"/>
              </a:ext>
            </a:extLst>
          </p:cNvPr>
          <p:cNvSpPr/>
          <p:nvPr/>
        </p:nvSpPr>
        <p:spPr>
          <a:xfrm>
            <a:off x="630700" y="522411"/>
            <a:ext cx="10930597" cy="369332"/>
          </a:xfrm>
          <a:prstGeom prst="rect">
            <a:avLst/>
          </a:prstGeom>
        </p:spPr>
        <p:txBody>
          <a:bodyPr wrap="square">
            <a:spAutoFit/>
          </a:bodyPr>
          <a:lstStyle/>
          <a:p>
            <a:pPr algn="just">
              <a:spcAft>
                <a:spcPts val="0"/>
              </a:spcAft>
            </a:pP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応用で乗用車の視界不良時の先進運転支援システム機能。施設内の個人を特定しない転倒検知の共同研究。</a:t>
            </a:r>
          </a:p>
        </p:txBody>
      </p:sp>
      <p:pic>
        <p:nvPicPr>
          <p:cNvPr id="3" name="図 2">
            <a:extLst>
              <a:ext uri="{FF2B5EF4-FFF2-40B4-BE49-F238E27FC236}">
                <a16:creationId xmlns:a16="http://schemas.microsoft.com/office/drawing/2014/main" id="{580BF19E-02F1-4D7F-963A-1BAB02DEF19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06086" y="1077285"/>
            <a:ext cx="5465299" cy="1446310"/>
          </a:xfrm>
          <a:prstGeom prst="rect">
            <a:avLst/>
          </a:prstGeom>
        </p:spPr>
      </p:pic>
      <p:pic>
        <p:nvPicPr>
          <p:cNvPr id="4" name="図 3">
            <a:extLst>
              <a:ext uri="{FF2B5EF4-FFF2-40B4-BE49-F238E27FC236}">
                <a16:creationId xmlns:a16="http://schemas.microsoft.com/office/drawing/2014/main" id="{DDF12823-0F6B-47CD-9975-1134181C79F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95999" y="1077285"/>
            <a:ext cx="5689915" cy="1446310"/>
          </a:xfrm>
          <a:prstGeom prst="rect">
            <a:avLst/>
          </a:prstGeom>
        </p:spPr>
      </p:pic>
      <p:sp>
        <p:nvSpPr>
          <p:cNvPr id="5" name="正方形/長方形 4">
            <a:extLst>
              <a:ext uri="{FF2B5EF4-FFF2-40B4-BE49-F238E27FC236}">
                <a16:creationId xmlns:a16="http://schemas.microsoft.com/office/drawing/2014/main" id="{B64F81F3-A5E1-4E49-9D47-DCBF87BE2928}"/>
              </a:ext>
            </a:extLst>
          </p:cNvPr>
          <p:cNvSpPr/>
          <p:nvPr/>
        </p:nvSpPr>
        <p:spPr>
          <a:xfrm>
            <a:off x="675950" y="3625947"/>
            <a:ext cx="4925569" cy="1200329"/>
          </a:xfrm>
          <a:prstGeom prst="rect">
            <a:avLst/>
          </a:prstGeom>
        </p:spPr>
        <p:txBody>
          <a:bodyPr wrap="square">
            <a:spAutoFit/>
          </a:bodyPr>
          <a:lstStyle/>
          <a:p>
            <a:pPr algn="just">
              <a:spcAft>
                <a:spcPts val="0"/>
              </a:spcAft>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現在弊社既存技術を応用して弊社社内のコロナ対策として検温システムを開発中。</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spcAft>
                <a:spcPts val="0"/>
              </a:spcAft>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汎用機器と</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iPhone</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無料アプリとして公開開始。</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spcAft>
                <a:spcPts val="0"/>
              </a:spcAft>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汎用機器用ソフトはオープンソースで公開中。</a:t>
            </a:r>
            <a:endPar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7" name="図 6">
            <a:extLst>
              <a:ext uri="{FF2B5EF4-FFF2-40B4-BE49-F238E27FC236}">
                <a16:creationId xmlns:a16="http://schemas.microsoft.com/office/drawing/2014/main" id="{4F6A2D0A-4C2B-4F89-8181-5DE92F8CF4B2}"/>
              </a:ext>
            </a:extLst>
          </p:cNvPr>
          <p:cNvPicPr>
            <a:picLocks noChangeAspect="1"/>
          </p:cNvPicPr>
          <p:nvPr/>
        </p:nvPicPr>
        <p:blipFill>
          <a:blip r:embed="rId4"/>
          <a:stretch>
            <a:fillRect/>
          </a:stretch>
        </p:blipFill>
        <p:spPr>
          <a:xfrm>
            <a:off x="6095998" y="2703284"/>
            <a:ext cx="4060874" cy="3045656"/>
          </a:xfrm>
          <a:prstGeom prst="rect">
            <a:avLst/>
          </a:prstGeom>
        </p:spPr>
      </p:pic>
      <p:sp>
        <p:nvSpPr>
          <p:cNvPr id="8" name="日付プレースホルダー 7">
            <a:extLst>
              <a:ext uri="{FF2B5EF4-FFF2-40B4-BE49-F238E27FC236}">
                <a16:creationId xmlns:a16="http://schemas.microsoft.com/office/drawing/2014/main" id="{AEA47DB6-EC99-444E-9F73-4B510124FBB2}"/>
              </a:ext>
            </a:extLst>
          </p:cNvPr>
          <p:cNvSpPr>
            <a:spLocks noGrp="1"/>
          </p:cNvSpPr>
          <p:nvPr>
            <p:ph type="dt" sz="half" idx="10"/>
          </p:nvPr>
        </p:nvSpPr>
        <p:spPr/>
        <p:txBody>
          <a:bodyPr/>
          <a:lstStyle/>
          <a:p>
            <a:fld id="{1593D579-D0FB-4F90-B1CD-A8BD78EC21CD}" type="datetime1">
              <a:rPr lang="ja-JP" altLang="en-US" smtClean="0"/>
              <a:t>2020/10/27</a:t>
            </a:fld>
            <a:endParaRPr lang="en-US" dirty="0"/>
          </a:p>
        </p:txBody>
      </p:sp>
    </p:spTree>
    <p:extLst>
      <p:ext uri="{BB962C8B-B14F-4D97-AF65-F5344CB8AC3E}">
        <p14:creationId xmlns:p14="http://schemas.microsoft.com/office/powerpoint/2010/main" val="109833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18842A2-A6DA-431F-8F60-ED63402809BA}"/>
              </a:ext>
            </a:extLst>
          </p:cNvPr>
          <p:cNvSpPr/>
          <p:nvPr/>
        </p:nvSpPr>
        <p:spPr>
          <a:xfrm>
            <a:off x="511126" y="643016"/>
            <a:ext cx="11394830" cy="1754326"/>
          </a:xfrm>
          <a:prstGeom prst="rect">
            <a:avLst/>
          </a:prstGeom>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大阪城公園の設備維持・管理のおける応用可能例、</a:t>
            </a:r>
            <a:endParaRPr lang="en-US" altLang="ja-JP"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sz="1600" b="1" dirty="0">
                <a:latin typeface="BIZ UDPゴシック" panose="020B0400000000000000" pitchFamily="50" charset="-128"/>
                <a:ea typeface="BIZ UDPゴシック" panose="020B0400000000000000" pitchFamily="50" charset="-128"/>
              </a:rPr>
              <a:t>西の丸庭園と濠周辺施設・設備のサーモグラフィーによる</a:t>
            </a:r>
            <a:r>
              <a:rPr lang="ja-JP" altLang="en-US" sz="1600" b="1" dirty="0">
                <a:latin typeface="BIZ UDPゴシック" panose="020B0400000000000000" pitchFamily="50" charset="-128"/>
                <a:ea typeface="BIZ UDPゴシック" panose="020B0400000000000000" pitchFamily="50" charset="-128"/>
              </a:rPr>
              <a:t>表面温度の状態把握。</a:t>
            </a:r>
          </a:p>
          <a:p>
            <a:endParaRPr lang="ja-JP" altLang="en-US" dirty="0">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270B448F-0025-4736-8CDC-C3F0B3E1E37F}"/>
              </a:ext>
            </a:extLst>
          </p:cNvPr>
          <p:cNvSpPr/>
          <p:nvPr/>
        </p:nvSpPr>
        <p:spPr>
          <a:xfrm>
            <a:off x="511126" y="2480842"/>
            <a:ext cx="11169747" cy="2800767"/>
          </a:xfrm>
          <a:prstGeom prst="rect">
            <a:avLst/>
          </a:prstGeom>
        </p:spPr>
        <p:txBody>
          <a:bodyPr wrap="square">
            <a:spAutoFit/>
          </a:bodyPr>
          <a:lstStyle/>
          <a:p>
            <a:pPr>
              <a:spcAft>
                <a:spcPts val="0"/>
              </a:spcAft>
            </a:pPr>
            <a:r>
              <a:rPr lang="ja-JP"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今回の実験にあたって確認する事、西の丸公園は伊丹空港の着陸侵入経路であり、近くに大阪府警と</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NHK</a:t>
            </a:r>
            <a:r>
              <a:rPr lang="ja-JP"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のヘリポートがある為、下記確認と国土交通省から無人航空機の飛行に係る許可・承認書と賠償責任保険加入済。</a:t>
            </a:r>
          </a:p>
          <a:p>
            <a:pPr algn="just">
              <a:spcAft>
                <a:spcPts val="0"/>
              </a:spcAft>
            </a:pP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lvl="0" indent="-342900">
              <a:spcAft>
                <a:spcPts val="0"/>
              </a:spcAft>
              <a:buFont typeface="+mj-lt"/>
              <a:buAutoNum type="arabicPeriod"/>
            </a:pPr>
            <a:r>
              <a:rPr lang="ja-JP"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伊丹空港に関しては大阪城の延長進入表面の高さが２４３ｍまででそれ以下なら許可は不要と大阪航空局関西空港事務所の丸岡様より確認致しました。</a:t>
            </a:r>
          </a:p>
          <a:p>
            <a:pPr marL="342900" lvl="0" indent="-342900">
              <a:spcAft>
                <a:spcPts val="0"/>
              </a:spcAft>
              <a:buFont typeface="+mj-lt"/>
              <a:buAutoNum type="arabicPeriod"/>
            </a:pPr>
            <a:r>
              <a:rPr lang="ja-JP"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大阪府警察本部ヘリポートに関しては大阪府検察本部地域総務課の湯前様より８０ｍ以下なら問題無く特に許可証は無いとの事です。</a:t>
            </a:r>
          </a:p>
          <a:p>
            <a:pPr marL="342900" lvl="0" indent="-342900">
              <a:spcAft>
                <a:spcPts val="0"/>
              </a:spcAft>
              <a:buFont typeface="+mj-lt"/>
              <a:buAutoNum type="arabicPeriod"/>
            </a:pP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NHK</a:t>
            </a:r>
            <a:r>
              <a:rPr lang="ja-JP"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大阪ヘリポートは１５０ｍ以下であれば問題無いとの事でした。</a:t>
            </a:r>
            <a:b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br>
            <a:endParaRPr lang="ja-JP"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spcAft>
                <a:spcPts val="0"/>
              </a:spcAft>
            </a:pPr>
            <a:r>
              <a:rPr lang="ja-JP"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予定では５０ｍの高さで８０ｍを超えない飛行なので書類としては包括申請の許可証で実証実験の書類を取得</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b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br>
            <a:endParaRPr lang="ja-JP"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0BF77232-5BCD-4903-A2CE-40B39B03B594}"/>
              </a:ext>
            </a:extLst>
          </p:cNvPr>
          <p:cNvSpPr/>
          <p:nvPr/>
        </p:nvSpPr>
        <p:spPr>
          <a:xfrm>
            <a:off x="8395339" y="5281609"/>
            <a:ext cx="3505928" cy="646331"/>
          </a:xfrm>
          <a:prstGeom prst="rect">
            <a:avLst/>
          </a:prstGeom>
        </p:spPr>
        <p:txBody>
          <a:bodyPr wrap="square">
            <a:spAutoFit/>
          </a:bodyPr>
          <a:lstStyle/>
          <a:p>
            <a:pPr>
              <a:spcAft>
                <a:spcPts val="0"/>
              </a:spcAft>
            </a:pP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会社名：</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関西電機工業株式会社</a:t>
            </a:r>
          </a:p>
          <a:p>
            <a:pPr>
              <a:spcAft>
                <a:spcPts val="0"/>
              </a:spcAft>
            </a:pP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担当者：</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開発チーム　渡邉　巌</a:t>
            </a:r>
          </a:p>
        </p:txBody>
      </p:sp>
      <p:sp>
        <p:nvSpPr>
          <p:cNvPr id="7" name="日付プレースホルダー 6">
            <a:extLst>
              <a:ext uri="{FF2B5EF4-FFF2-40B4-BE49-F238E27FC236}">
                <a16:creationId xmlns:a16="http://schemas.microsoft.com/office/drawing/2014/main" id="{9B3D5571-3ED9-4A69-9423-5E64712DE75B}"/>
              </a:ext>
            </a:extLst>
          </p:cNvPr>
          <p:cNvSpPr>
            <a:spLocks noGrp="1"/>
          </p:cNvSpPr>
          <p:nvPr>
            <p:ph type="dt" sz="half" idx="10"/>
          </p:nvPr>
        </p:nvSpPr>
        <p:spPr/>
        <p:txBody>
          <a:bodyPr/>
          <a:lstStyle/>
          <a:p>
            <a:fld id="{21BB4186-2526-4054-A25A-554FC1DAC7C3}" type="datetime1">
              <a:rPr lang="ja-JP" altLang="en-US" smtClean="0"/>
              <a:t>2020/10/27</a:t>
            </a:fld>
            <a:endParaRPr lang="en-US" dirty="0"/>
          </a:p>
        </p:txBody>
      </p:sp>
      <p:pic>
        <p:nvPicPr>
          <p:cNvPr id="6" name="図 5">
            <a:extLst>
              <a:ext uri="{FF2B5EF4-FFF2-40B4-BE49-F238E27FC236}">
                <a16:creationId xmlns:a16="http://schemas.microsoft.com/office/drawing/2014/main" id="{072245E2-1CC4-9F4B-92F5-5DF1C5287040}"/>
              </a:ext>
            </a:extLst>
          </p:cNvPr>
          <p:cNvPicPr>
            <a:picLocks noChangeAspect="1"/>
          </p:cNvPicPr>
          <p:nvPr/>
        </p:nvPicPr>
        <p:blipFill>
          <a:blip r:embed="rId2"/>
          <a:stretch>
            <a:fillRect/>
          </a:stretch>
        </p:blipFill>
        <p:spPr>
          <a:xfrm rot="5400000">
            <a:off x="8134998" y="384955"/>
            <a:ext cx="2083926" cy="1563244"/>
          </a:xfrm>
          <a:prstGeom prst="rect">
            <a:avLst/>
          </a:prstGeom>
        </p:spPr>
      </p:pic>
    </p:spTree>
    <p:extLst>
      <p:ext uri="{BB962C8B-B14F-4D97-AF65-F5344CB8AC3E}">
        <p14:creationId xmlns:p14="http://schemas.microsoft.com/office/powerpoint/2010/main" val="1145542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D79215F-3777-B34F-A589-9109B5A882AF}"/>
              </a:ext>
            </a:extLst>
          </p:cNvPr>
          <p:cNvSpPr>
            <a:spLocks noGrp="1"/>
          </p:cNvSpPr>
          <p:nvPr>
            <p:ph type="dt" sz="half" idx="10"/>
          </p:nvPr>
        </p:nvSpPr>
        <p:spPr/>
        <p:txBody>
          <a:bodyPr/>
          <a:lstStyle/>
          <a:p>
            <a:fld id="{245FB029-06AF-44E8-BE81-3AA6D638893E}" type="datetime1">
              <a:rPr lang="ja-JP" altLang="en-US" smtClean="0"/>
              <a:t>2020/10/27</a:t>
            </a:fld>
            <a:endParaRPr lang="en-US" dirty="0"/>
          </a:p>
        </p:txBody>
      </p:sp>
      <p:sp>
        <p:nvSpPr>
          <p:cNvPr id="3" name="テキスト ボックス 2">
            <a:extLst>
              <a:ext uri="{FF2B5EF4-FFF2-40B4-BE49-F238E27FC236}">
                <a16:creationId xmlns:a16="http://schemas.microsoft.com/office/drawing/2014/main" id="{78EE1A11-0825-D04F-9E0E-D5F2509A8168}"/>
              </a:ext>
            </a:extLst>
          </p:cNvPr>
          <p:cNvSpPr txBox="1"/>
          <p:nvPr/>
        </p:nvSpPr>
        <p:spPr>
          <a:xfrm>
            <a:off x="4288221" y="408738"/>
            <a:ext cx="2417379" cy="461665"/>
          </a:xfrm>
          <a:prstGeom prst="rect">
            <a:avLst/>
          </a:prstGeom>
          <a:noFill/>
        </p:spPr>
        <p:txBody>
          <a:bodyPr wrap="square" rtlCol="0">
            <a:spAutoFit/>
          </a:bodyPr>
          <a:lstStyle/>
          <a:p>
            <a:r>
              <a:rPr kumimoji="1" lang="ja-JP" altLang="en-US" sz="2400" b="1"/>
              <a:t>実　証　内　容</a:t>
            </a:r>
            <a:endParaRPr kumimoji="1" lang="en-US" altLang="ja-JP" sz="2400" b="1" dirty="0"/>
          </a:p>
        </p:txBody>
      </p:sp>
      <p:sp>
        <p:nvSpPr>
          <p:cNvPr id="4" name="テキスト ボックス 3">
            <a:extLst>
              <a:ext uri="{FF2B5EF4-FFF2-40B4-BE49-F238E27FC236}">
                <a16:creationId xmlns:a16="http://schemas.microsoft.com/office/drawing/2014/main" id="{EA206894-DBAC-EA40-BBF8-61A52A46D668}"/>
              </a:ext>
            </a:extLst>
          </p:cNvPr>
          <p:cNvSpPr txBox="1"/>
          <p:nvPr/>
        </p:nvSpPr>
        <p:spPr>
          <a:xfrm>
            <a:off x="462454" y="870403"/>
            <a:ext cx="5633544" cy="4247317"/>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a:t>場所：大阪城西の丸庭園ー濠上空</a:t>
            </a:r>
            <a:endParaRPr kumimoji="1" lang="en-US" altLang="ja-JP" dirty="0"/>
          </a:p>
          <a:p>
            <a:pPr marL="285750" indent="-285750">
              <a:buFont typeface="Arial" panose="020B0604020202020204" pitchFamily="34" charset="0"/>
              <a:buChar char="•"/>
            </a:pPr>
            <a:r>
              <a:rPr kumimoji="1" lang="ja-JP" altLang="en-US" dirty="0"/>
              <a:t>日時：平日９時から１７時の間</a:t>
            </a:r>
            <a:endParaRPr kumimoji="1" lang="en-US" altLang="ja-JP" dirty="0"/>
          </a:p>
          <a:p>
            <a:pPr marL="285750" indent="-285750">
              <a:buFont typeface="Arial" panose="020B0604020202020204" pitchFamily="34" charset="0"/>
              <a:buChar char="•"/>
            </a:pPr>
            <a:r>
              <a:rPr kumimoji="1" lang="ja-JP" altLang="en-US" dirty="0"/>
              <a:t>　　　（西の丸庭園の休園日）</a:t>
            </a:r>
            <a:endParaRPr kumimoji="1" lang="en-US" altLang="ja-JP" dirty="0"/>
          </a:p>
          <a:p>
            <a:pPr marL="285750" indent="-285750">
              <a:buFont typeface="Arial" panose="020B0604020202020204" pitchFamily="34" charset="0"/>
              <a:buChar char="•"/>
            </a:pPr>
            <a:r>
              <a:rPr kumimoji="1" lang="ja-JP" altLang="en-US" dirty="0"/>
              <a:t>検知対象：設備等</a:t>
            </a:r>
            <a:endParaRPr kumimoji="1" lang="en-US" altLang="ja-JP" dirty="0"/>
          </a:p>
          <a:p>
            <a:pPr marL="285750" indent="-285750">
              <a:buFont typeface="Arial" panose="020B0604020202020204" pitchFamily="34" charset="0"/>
              <a:buChar char="•"/>
            </a:pPr>
            <a:r>
              <a:rPr kumimoji="1" lang="ja-JP" altLang="en-US" dirty="0"/>
              <a:t>最高高度：５０</a:t>
            </a:r>
            <a:r>
              <a:rPr kumimoji="1" lang="en-US" altLang="ja-JP" dirty="0"/>
              <a:t>m</a:t>
            </a:r>
            <a:r>
              <a:rPr kumimoji="1" lang="ja-JP" altLang="en-US" dirty="0"/>
              <a:t> 以下</a:t>
            </a:r>
            <a:endParaRPr kumimoji="1" lang="en-US" altLang="ja-JP" dirty="0"/>
          </a:p>
          <a:p>
            <a:pPr marL="285750" indent="-285750">
              <a:buFont typeface="Arial" panose="020B0604020202020204" pitchFamily="34" charset="0"/>
              <a:buChar char="•"/>
            </a:pPr>
            <a:r>
              <a:rPr kumimoji="1" lang="ja-JP" altLang="en-US" dirty="0"/>
              <a:t>タイムスケジュール： （</a:t>
            </a:r>
            <a:r>
              <a:rPr kumimoji="1" lang="en-US" altLang="ja-JP" dirty="0"/>
              <a:t>10</a:t>
            </a:r>
            <a:r>
              <a:rPr kumimoji="1" lang="ja-JP" altLang="en-US" dirty="0"/>
              <a:t>分の飛行を３回</a:t>
            </a:r>
            <a:r>
              <a:rPr kumimoji="1" lang="ja-JP" altLang="en-US" dirty="0" err="1"/>
              <a:t>ー</a:t>
            </a:r>
            <a:r>
              <a:rPr kumimoji="1" lang="ja-JP" altLang="en-US" dirty="0"/>
              <a:t>初回飛行してから２、３０分のインターバルをおいて３回のみで公園内には準備を含め３時間滞在予定）</a:t>
            </a:r>
            <a:endParaRPr kumimoji="1" lang="en-US" altLang="ja-JP" dirty="0"/>
          </a:p>
          <a:p>
            <a:r>
              <a:rPr kumimoji="1" lang="ja-JP" altLang="en-US" dirty="0"/>
              <a:t>機体</a:t>
            </a:r>
            <a:endParaRPr kumimoji="1" lang="en-US" altLang="ja-JP" dirty="0"/>
          </a:p>
          <a:p>
            <a:r>
              <a:rPr kumimoji="1" lang="en-US" altLang="ja-JP" dirty="0"/>
              <a:t>Mavic mini(199g)</a:t>
            </a:r>
            <a:r>
              <a:rPr kumimoji="1" lang="ja-JP" altLang="en-US" dirty="0"/>
              <a:t>＋サーモセンサーシステム８０</a:t>
            </a:r>
            <a:r>
              <a:rPr kumimoji="1" lang="en-US" altLang="ja-JP" dirty="0"/>
              <a:t>g</a:t>
            </a:r>
          </a:p>
          <a:p>
            <a:r>
              <a:rPr kumimoji="1" lang="ja-JP" altLang="en-US" dirty="0"/>
              <a:t>（合計約２８０</a:t>
            </a:r>
            <a:r>
              <a:rPr kumimoji="1" lang="en-US" altLang="ja-JP" dirty="0"/>
              <a:t>g</a:t>
            </a:r>
            <a:r>
              <a:rPr kumimoji="1" lang="ja-JP" altLang="en-US" dirty="0"/>
              <a:t>）</a:t>
            </a:r>
            <a:endParaRPr kumimoji="1" lang="en-US" altLang="ja-JP" dirty="0"/>
          </a:p>
          <a:p>
            <a:r>
              <a:rPr kumimoji="1" lang="ja-JP" altLang="en-US" dirty="0"/>
              <a:t>＊プロペラガードは重量オーバーになる為、非装着。</a:t>
            </a:r>
            <a:endParaRPr kumimoji="1" lang="en-US" altLang="ja-JP" dirty="0"/>
          </a:p>
          <a:p>
            <a:pPr marL="285750" indent="-285750">
              <a:buFont typeface="Arial" panose="020B0604020202020204" pitchFamily="34" charset="0"/>
              <a:buChar char="•"/>
            </a:pPr>
            <a:endParaRPr kumimoji="1" lang="en-US" altLang="ja-JP" dirty="0"/>
          </a:p>
          <a:p>
            <a:endParaRPr kumimoji="1" lang="en-US" altLang="ja-JP" dirty="0"/>
          </a:p>
        </p:txBody>
      </p:sp>
      <p:pic>
        <p:nvPicPr>
          <p:cNvPr id="6" name="図 5">
            <a:extLst>
              <a:ext uri="{FF2B5EF4-FFF2-40B4-BE49-F238E27FC236}">
                <a16:creationId xmlns:a16="http://schemas.microsoft.com/office/drawing/2014/main" id="{23613138-E4DB-344D-8A8B-A1FC54C79317}"/>
              </a:ext>
            </a:extLst>
          </p:cNvPr>
          <p:cNvPicPr>
            <a:picLocks noChangeAspect="1"/>
          </p:cNvPicPr>
          <p:nvPr/>
        </p:nvPicPr>
        <p:blipFill>
          <a:blip r:embed="rId2"/>
          <a:stretch>
            <a:fillRect/>
          </a:stretch>
        </p:blipFill>
        <p:spPr>
          <a:xfrm>
            <a:off x="6705600" y="1093793"/>
            <a:ext cx="5336623" cy="3050539"/>
          </a:xfrm>
          <a:prstGeom prst="rect">
            <a:avLst/>
          </a:prstGeom>
        </p:spPr>
      </p:pic>
      <p:pic>
        <p:nvPicPr>
          <p:cNvPr id="7" name="図 6">
            <a:extLst>
              <a:ext uri="{FF2B5EF4-FFF2-40B4-BE49-F238E27FC236}">
                <a16:creationId xmlns:a16="http://schemas.microsoft.com/office/drawing/2014/main" id="{1C4E9E8E-D0A7-8C40-BC23-C14A9405EDB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187294" y="4703030"/>
            <a:ext cx="2183863" cy="1529415"/>
          </a:xfrm>
          <a:prstGeom prst="rect">
            <a:avLst/>
          </a:prstGeom>
        </p:spPr>
      </p:pic>
      <p:sp>
        <p:nvSpPr>
          <p:cNvPr id="8" name="テキスト ボックス 7">
            <a:extLst>
              <a:ext uri="{FF2B5EF4-FFF2-40B4-BE49-F238E27FC236}">
                <a16:creationId xmlns:a16="http://schemas.microsoft.com/office/drawing/2014/main" id="{A52A490D-FDF1-D24E-9719-5A500471FCE0}"/>
              </a:ext>
            </a:extLst>
          </p:cNvPr>
          <p:cNvSpPr txBox="1"/>
          <p:nvPr/>
        </p:nvSpPr>
        <p:spPr>
          <a:xfrm>
            <a:off x="7660341" y="4194744"/>
            <a:ext cx="4130566" cy="369332"/>
          </a:xfrm>
          <a:prstGeom prst="rect">
            <a:avLst/>
          </a:prstGeom>
          <a:noFill/>
        </p:spPr>
        <p:txBody>
          <a:bodyPr wrap="square" rtlCol="0">
            <a:spAutoFit/>
          </a:bodyPr>
          <a:lstStyle/>
          <a:p>
            <a:r>
              <a:rPr kumimoji="1" lang="ja-JP" altLang="en-US" dirty="0"/>
              <a:t>飛行エリア（上記朱色のエリア）</a:t>
            </a:r>
          </a:p>
        </p:txBody>
      </p:sp>
      <p:sp>
        <p:nvSpPr>
          <p:cNvPr id="9" name="正方形/長方形 8">
            <a:extLst>
              <a:ext uri="{FF2B5EF4-FFF2-40B4-BE49-F238E27FC236}">
                <a16:creationId xmlns:a16="http://schemas.microsoft.com/office/drawing/2014/main" id="{04E5B7A5-16F6-7941-B9D4-6C50AC0D555D}"/>
              </a:ext>
            </a:extLst>
          </p:cNvPr>
          <p:cNvSpPr/>
          <p:nvPr/>
        </p:nvSpPr>
        <p:spPr>
          <a:xfrm>
            <a:off x="10163504" y="4824118"/>
            <a:ext cx="557048" cy="262759"/>
          </a:xfrm>
          <a:prstGeom prst="rect">
            <a:avLst/>
          </a:prstGeom>
          <a:solidFill>
            <a:srgbClr val="BDA1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000"/>
              </a:solidFill>
            </a:endParaRPr>
          </a:p>
        </p:txBody>
      </p:sp>
      <p:sp>
        <p:nvSpPr>
          <p:cNvPr id="5" name="テキスト ボックス 4">
            <a:extLst>
              <a:ext uri="{FF2B5EF4-FFF2-40B4-BE49-F238E27FC236}">
                <a16:creationId xmlns:a16="http://schemas.microsoft.com/office/drawing/2014/main" id="{8E08A236-4C6C-304C-ABD6-E83D828A3362}"/>
              </a:ext>
            </a:extLst>
          </p:cNvPr>
          <p:cNvSpPr txBox="1"/>
          <p:nvPr/>
        </p:nvSpPr>
        <p:spPr>
          <a:xfrm>
            <a:off x="4340850" y="870403"/>
            <a:ext cx="2364750" cy="1323439"/>
          </a:xfrm>
          <a:prstGeom prst="rect">
            <a:avLst/>
          </a:prstGeom>
          <a:noFill/>
        </p:spPr>
        <p:txBody>
          <a:bodyPr wrap="none" rtlCol="0">
            <a:spAutoFit/>
          </a:bodyPr>
          <a:lstStyle/>
          <a:p>
            <a:pPr algn="ctr"/>
            <a:r>
              <a:rPr lang="ja-JP" altLang="en-US" sz="1000" dirty="0"/>
              <a:t>スケジュール（案）</a:t>
            </a:r>
            <a:endParaRPr lang="en-US" altLang="ja-JP" sz="1000" dirty="0"/>
          </a:p>
          <a:p>
            <a:r>
              <a:rPr lang="ja-JP" altLang="en-US" sz="1000" dirty="0"/>
              <a:t> 　</a:t>
            </a:r>
            <a:r>
              <a:rPr lang="en-US" altLang="ja-JP" sz="1000" u="sng" dirty="0">
                <a:solidFill>
                  <a:srgbClr val="FF0000"/>
                </a:solidFill>
                <a:hlinkClick r:id="rId4"/>
              </a:rPr>
              <a:t>13:00</a:t>
            </a:r>
            <a:r>
              <a:rPr lang="ja-JP" altLang="en-US" sz="1000" u="sng" dirty="0">
                <a:solidFill>
                  <a:srgbClr val="FF0000"/>
                </a:solidFill>
                <a:hlinkClick r:id="rId4"/>
              </a:rPr>
              <a:t>～ </a:t>
            </a:r>
            <a:r>
              <a:rPr lang="en-US" altLang="ja-JP" sz="1000" u="sng" dirty="0">
                <a:solidFill>
                  <a:srgbClr val="FF0000"/>
                </a:solidFill>
                <a:hlinkClick r:id="rId4"/>
              </a:rPr>
              <a:t>13:45</a:t>
            </a:r>
            <a:r>
              <a:rPr lang="ja-JP" altLang="en-US" sz="1000" dirty="0"/>
              <a:t>　</a:t>
            </a:r>
            <a:r>
              <a:rPr lang="en-US" altLang="ja-JP" sz="1000" dirty="0"/>
              <a:t>  </a:t>
            </a:r>
            <a:r>
              <a:rPr lang="ja-JP" altLang="en-US" sz="1000" dirty="0"/>
              <a:t>準備作業</a:t>
            </a:r>
          </a:p>
          <a:p>
            <a:r>
              <a:rPr lang="ja-JP" altLang="en-US" sz="1000" dirty="0"/>
              <a:t>　 </a:t>
            </a:r>
            <a:r>
              <a:rPr lang="en-US" altLang="ja-JP" sz="1000" u="sng" dirty="0">
                <a:solidFill>
                  <a:srgbClr val="FF0000"/>
                </a:solidFill>
              </a:rPr>
              <a:t>13</a:t>
            </a:r>
            <a:r>
              <a:rPr lang="en-US" altLang="ja-JP" sz="1000" u="sng" dirty="0">
                <a:solidFill>
                  <a:srgbClr val="FF0000"/>
                </a:solidFill>
                <a:hlinkClick r:id="rId5"/>
              </a:rPr>
              <a:t>:45</a:t>
            </a:r>
            <a:r>
              <a:rPr lang="ja-JP" altLang="en-US" sz="1000" u="sng" dirty="0">
                <a:solidFill>
                  <a:srgbClr val="FF0000"/>
                </a:solidFill>
                <a:hlinkClick r:id="rId5"/>
              </a:rPr>
              <a:t>～</a:t>
            </a:r>
            <a:r>
              <a:rPr lang="en-US" altLang="ja-JP" sz="1000" u="sng" dirty="0">
                <a:hlinkClick r:id="rId5"/>
              </a:rPr>
              <a:t>13:55</a:t>
            </a:r>
            <a:r>
              <a:rPr lang="ja-JP" altLang="en-US" sz="1000" dirty="0"/>
              <a:t>　</a:t>
            </a:r>
            <a:r>
              <a:rPr lang="en-US" altLang="ja-JP" sz="1000" dirty="0"/>
              <a:t>  </a:t>
            </a:r>
            <a:r>
              <a:rPr lang="ja-JP" altLang="en-US" sz="1000" dirty="0"/>
              <a:t>１回目飛行</a:t>
            </a:r>
          </a:p>
          <a:p>
            <a:r>
              <a:rPr lang="ja-JP" altLang="en-US" sz="1000" dirty="0"/>
              <a:t>　</a:t>
            </a:r>
            <a:r>
              <a:rPr lang="ja-JP" altLang="en-US" sz="1000" dirty="0">
                <a:solidFill>
                  <a:srgbClr val="FF0000"/>
                </a:solidFill>
              </a:rPr>
              <a:t> </a:t>
            </a:r>
            <a:r>
              <a:rPr lang="en-US" altLang="ja-JP" sz="1000" u="sng" dirty="0">
                <a:solidFill>
                  <a:srgbClr val="FF0000"/>
                </a:solidFill>
              </a:rPr>
              <a:t>13</a:t>
            </a:r>
            <a:r>
              <a:rPr lang="en-US" altLang="ja-JP" sz="1000" u="sng" dirty="0">
                <a:solidFill>
                  <a:srgbClr val="FF0000"/>
                </a:solidFill>
                <a:hlinkClick r:id="rId6"/>
              </a:rPr>
              <a:t>:55</a:t>
            </a:r>
            <a:r>
              <a:rPr lang="ja-JP" altLang="en-US" sz="1000" u="sng" dirty="0">
                <a:hlinkClick r:id="rId6"/>
              </a:rPr>
              <a:t>～</a:t>
            </a:r>
            <a:r>
              <a:rPr lang="en-US" altLang="ja-JP" sz="1000" u="sng" dirty="0">
                <a:hlinkClick r:id="rId6"/>
              </a:rPr>
              <a:t>14:25</a:t>
            </a:r>
            <a:r>
              <a:rPr lang="ja-JP" altLang="en-US" sz="1000" dirty="0"/>
              <a:t>　</a:t>
            </a:r>
            <a:r>
              <a:rPr lang="en-US" altLang="ja-JP" sz="1000" dirty="0"/>
              <a:t> </a:t>
            </a:r>
            <a:r>
              <a:rPr lang="ja-JP" altLang="en-US" sz="1000" dirty="0"/>
              <a:t>ドローン充電・待機</a:t>
            </a:r>
          </a:p>
          <a:p>
            <a:r>
              <a:rPr lang="ja-JP" altLang="en-US" sz="1000" dirty="0">
                <a:solidFill>
                  <a:srgbClr val="FF0000"/>
                </a:solidFill>
              </a:rPr>
              <a:t>　</a:t>
            </a:r>
            <a:r>
              <a:rPr lang="en-US" altLang="ja-JP" sz="1000" u="sng" dirty="0">
                <a:solidFill>
                  <a:srgbClr val="FF0000"/>
                </a:solidFill>
              </a:rPr>
              <a:t>14</a:t>
            </a:r>
            <a:r>
              <a:rPr lang="en-US" altLang="ja-JP" sz="1000" u="sng" dirty="0">
                <a:solidFill>
                  <a:srgbClr val="FF0000"/>
                </a:solidFill>
                <a:hlinkClick r:id="rId7"/>
              </a:rPr>
              <a:t>:25</a:t>
            </a:r>
            <a:r>
              <a:rPr lang="ja-JP" altLang="en-US" sz="1000" u="sng" dirty="0">
                <a:hlinkClick r:id="rId7"/>
              </a:rPr>
              <a:t>～</a:t>
            </a:r>
            <a:r>
              <a:rPr lang="en-US" altLang="ja-JP" sz="1000" u="sng" dirty="0">
                <a:hlinkClick r:id="rId7"/>
              </a:rPr>
              <a:t>14:35</a:t>
            </a:r>
            <a:r>
              <a:rPr lang="ja-JP" altLang="en-US" sz="1000" dirty="0"/>
              <a:t>　２回目飛行</a:t>
            </a:r>
          </a:p>
          <a:p>
            <a:r>
              <a:rPr lang="ja-JP" altLang="en-US" sz="1000" dirty="0"/>
              <a:t>　</a:t>
            </a:r>
            <a:r>
              <a:rPr lang="en-US" altLang="ja-JP" sz="1000" u="sng" dirty="0">
                <a:hlinkClick r:id="rId8"/>
              </a:rPr>
              <a:t>14:35</a:t>
            </a:r>
            <a:r>
              <a:rPr lang="ja-JP" altLang="en-US" sz="1000" u="sng" dirty="0">
                <a:hlinkClick r:id="rId8"/>
              </a:rPr>
              <a:t>～</a:t>
            </a:r>
            <a:r>
              <a:rPr lang="en-US" altLang="ja-JP" sz="1000" u="sng" dirty="0">
                <a:hlinkClick r:id="rId8"/>
              </a:rPr>
              <a:t>15:05</a:t>
            </a:r>
            <a:r>
              <a:rPr lang="ja-JP" altLang="en-US" sz="1000" dirty="0"/>
              <a:t>　ドローン充電・待機</a:t>
            </a:r>
          </a:p>
          <a:p>
            <a:r>
              <a:rPr lang="ja-JP" altLang="en-US" sz="1000" dirty="0"/>
              <a:t>　</a:t>
            </a:r>
            <a:r>
              <a:rPr lang="en-US" altLang="ja-JP" sz="1000" u="sng" dirty="0">
                <a:hlinkClick r:id="rId9"/>
              </a:rPr>
              <a:t>15:05</a:t>
            </a:r>
            <a:r>
              <a:rPr lang="ja-JP" altLang="en-US" sz="1000" u="sng" dirty="0">
                <a:hlinkClick r:id="rId9"/>
              </a:rPr>
              <a:t>～</a:t>
            </a:r>
            <a:r>
              <a:rPr lang="en-US" altLang="ja-JP" sz="1000" u="sng" dirty="0">
                <a:hlinkClick r:id="rId9"/>
              </a:rPr>
              <a:t>15:15</a:t>
            </a:r>
            <a:r>
              <a:rPr lang="ja-JP" altLang="en-US" sz="1000" dirty="0"/>
              <a:t>　３回目飛行</a:t>
            </a:r>
          </a:p>
          <a:p>
            <a:r>
              <a:rPr lang="ja-JP" altLang="en-US" sz="1000" dirty="0"/>
              <a:t>　</a:t>
            </a:r>
            <a:r>
              <a:rPr lang="en-US" altLang="ja-JP" sz="1000" u="sng" dirty="0">
                <a:hlinkClick r:id="rId10"/>
              </a:rPr>
              <a:t>15:15</a:t>
            </a:r>
            <a:r>
              <a:rPr lang="ja-JP" altLang="en-US" sz="1000" u="sng" dirty="0">
                <a:hlinkClick r:id="rId10"/>
              </a:rPr>
              <a:t>～</a:t>
            </a:r>
            <a:r>
              <a:rPr lang="en-US" altLang="ja-JP" sz="1000" u="sng" dirty="0">
                <a:hlinkClick r:id="rId10"/>
              </a:rPr>
              <a:t>16:00</a:t>
            </a:r>
            <a:r>
              <a:rPr lang="ja-JP" altLang="en-US" sz="1000" dirty="0"/>
              <a:t>　</a:t>
            </a:r>
            <a:r>
              <a:rPr lang="en-US" altLang="ja-JP" sz="1000" dirty="0"/>
              <a:t> </a:t>
            </a:r>
            <a:r>
              <a:rPr lang="ja-JP" altLang="en-US" sz="1000" dirty="0"/>
              <a:t>撤収作業</a:t>
            </a:r>
          </a:p>
        </p:txBody>
      </p:sp>
    </p:spTree>
    <p:extLst>
      <p:ext uri="{BB962C8B-B14F-4D97-AF65-F5344CB8AC3E}">
        <p14:creationId xmlns:p14="http://schemas.microsoft.com/office/powerpoint/2010/main" val="3783729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F75BF36-A68F-EF42-9027-36718CFB3122}"/>
              </a:ext>
            </a:extLst>
          </p:cNvPr>
          <p:cNvSpPr>
            <a:spLocks noGrp="1"/>
          </p:cNvSpPr>
          <p:nvPr>
            <p:ph type="dt" sz="half" idx="10"/>
          </p:nvPr>
        </p:nvSpPr>
        <p:spPr/>
        <p:txBody>
          <a:bodyPr/>
          <a:lstStyle/>
          <a:p>
            <a:fld id="{245FB029-06AF-44E8-BE81-3AA6D638893E}" type="datetime1">
              <a:rPr lang="ja-JP" altLang="en-US" smtClean="0"/>
              <a:t>2020/10/27</a:t>
            </a:fld>
            <a:endParaRPr lang="en-US" dirty="0"/>
          </a:p>
        </p:txBody>
      </p:sp>
      <p:pic>
        <p:nvPicPr>
          <p:cNvPr id="3" name="図 2">
            <a:extLst>
              <a:ext uri="{FF2B5EF4-FFF2-40B4-BE49-F238E27FC236}">
                <a16:creationId xmlns:a16="http://schemas.microsoft.com/office/drawing/2014/main" id="{97F573BC-420E-0E4B-A489-F67937601F96}"/>
              </a:ext>
            </a:extLst>
          </p:cNvPr>
          <p:cNvPicPr>
            <a:picLocks noChangeAspect="1"/>
          </p:cNvPicPr>
          <p:nvPr/>
        </p:nvPicPr>
        <p:blipFill>
          <a:blip r:embed="rId2"/>
          <a:stretch>
            <a:fillRect/>
          </a:stretch>
        </p:blipFill>
        <p:spPr>
          <a:xfrm>
            <a:off x="448737" y="1335942"/>
            <a:ext cx="6413340" cy="4186115"/>
          </a:xfrm>
          <a:prstGeom prst="rect">
            <a:avLst/>
          </a:prstGeom>
        </p:spPr>
      </p:pic>
      <p:pic>
        <p:nvPicPr>
          <p:cNvPr id="4" name="図 3">
            <a:extLst>
              <a:ext uri="{FF2B5EF4-FFF2-40B4-BE49-F238E27FC236}">
                <a16:creationId xmlns:a16="http://schemas.microsoft.com/office/drawing/2014/main" id="{5C8393B2-FCD0-6E4B-BC72-24C55E0EA6C7}"/>
              </a:ext>
            </a:extLst>
          </p:cNvPr>
          <p:cNvPicPr>
            <a:picLocks noChangeAspect="1"/>
          </p:cNvPicPr>
          <p:nvPr/>
        </p:nvPicPr>
        <p:blipFill>
          <a:blip r:embed="rId3"/>
          <a:stretch>
            <a:fillRect/>
          </a:stretch>
        </p:blipFill>
        <p:spPr>
          <a:xfrm>
            <a:off x="7177387" y="639571"/>
            <a:ext cx="4402984" cy="2516849"/>
          </a:xfrm>
          <a:prstGeom prst="rect">
            <a:avLst/>
          </a:prstGeom>
        </p:spPr>
      </p:pic>
      <p:sp>
        <p:nvSpPr>
          <p:cNvPr id="5" name="テキスト ボックス 4">
            <a:extLst>
              <a:ext uri="{FF2B5EF4-FFF2-40B4-BE49-F238E27FC236}">
                <a16:creationId xmlns:a16="http://schemas.microsoft.com/office/drawing/2014/main" id="{19FA9DDF-756A-B449-903F-D6A8498EB143}"/>
              </a:ext>
            </a:extLst>
          </p:cNvPr>
          <p:cNvSpPr txBox="1"/>
          <p:nvPr/>
        </p:nvSpPr>
        <p:spPr>
          <a:xfrm>
            <a:off x="693683" y="484970"/>
            <a:ext cx="2723823" cy="369332"/>
          </a:xfrm>
          <a:prstGeom prst="rect">
            <a:avLst/>
          </a:prstGeom>
          <a:noFill/>
        </p:spPr>
        <p:txBody>
          <a:bodyPr wrap="none" rtlCol="0">
            <a:spAutoFit/>
          </a:bodyPr>
          <a:lstStyle/>
          <a:p>
            <a:r>
              <a:rPr kumimoji="1" lang="ja-JP" altLang="en-US"/>
              <a:t>飛行エリアと飛行ルート</a:t>
            </a:r>
          </a:p>
        </p:txBody>
      </p:sp>
      <p:sp>
        <p:nvSpPr>
          <p:cNvPr id="6" name="フレーム 5">
            <a:extLst>
              <a:ext uri="{FF2B5EF4-FFF2-40B4-BE49-F238E27FC236}">
                <a16:creationId xmlns:a16="http://schemas.microsoft.com/office/drawing/2014/main" id="{AA5EA181-0F19-4946-9084-B3FEFA75EC40}"/>
              </a:ext>
            </a:extLst>
          </p:cNvPr>
          <p:cNvSpPr/>
          <p:nvPr/>
        </p:nvSpPr>
        <p:spPr>
          <a:xfrm>
            <a:off x="8748258" y="1502979"/>
            <a:ext cx="690032" cy="483477"/>
          </a:xfrm>
          <a:prstGeom prst="frame">
            <a:avLst>
              <a:gd name="adj1" fmla="val 153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左矢印 8">
            <a:extLst>
              <a:ext uri="{FF2B5EF4-FFF2-40B4-BE49-F238E27FC236}">
                <a16:creationId xmlns:a16="http://schemas.microsoft.com/office/drawing/2014/main" id="{F217A5BC-2FAC-8448-8EC2-6ACDF1AB4865}"/>
              </a:ext>
            </a:extLst>
          </p:cNvPr>
          <p:cNvSpPr/>
          <p:nvPr/>
        </p:nvSpPr>
        <p:spPr>
          <a:xfrm rot="20251175">
            <a:off x="4956386" y="2490660"/>
            <a:ext cx="3811379"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2899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D0D18DB-C640-C148-BD4B-4AB141AD8FA4}"/>
              </a:ext>
            </a:extLst>
          </p:cNvPr>
          <p:cNvSpPr>
            <a:spLocks noGrp="1"/>
          </p:cNvSpPr>
          <p:nvPr>
            <p:ph type="dt" sz="half" idx="10"/>
          </p:nvPr>
        </p:nvSpPr>
        <p:spPr/>
        <p:txBody>
          <a:bodyPr/>
          <a:lstStyle/>
          <a:p>
            <a:fld id="{245FB029-06AF-44E8-BE81-3AA6D638893E}" type="datetime1">
              <a:rPr lang="ja-JP" altLang="en-US" smtClean="0"/>
              <a:t>2020/10/27</a:t>
            </a:fld>
            <a:endParaRPr lang="en-US" dirty="0"/>
          </a:p>
        </p:txBody>
      </p:sp>
      <p:sp>
        <p:nvSpPr>
          <p:cNvPr id="3" name="テキスト ボックス 2">
            <a:extLst>
              <a:ext uri="{FF2B5EF4-FFF2-40B4-BE49-F238E27FC236}">
                <a16:creationId xmlns:a16="http://schemas.microsoft.com/office/drawing/2014/main" id="{1E230443-EC16-6348-8F37-A0A4A56B561A}"/>
              </a:ext>
            </a:extLst>
          </p:cNvPr>
          <p:cNvSpPr txBox="1"/>
          <p:nvPr/>
        </p:nvSpPr>
        <p:spPr>
          <a:xfrm>
            <a:off x="420414" y="484970"/>
            <a:ext cx="9844362" cy="2308324"/>
          </a:xfrm>
          <a:prstGeom prst="rect">
            <a:avLst/>
          </a:prstGeom>
          <a:noFill/>
        </p:spPr>
        <p:txBody>
          <a:bodyPr wrap="none" rtlCol="0">
            <a:spAutoFit/>
          </a:bodyPr>
          <a:lstStyle/>
          <a:p>
            <a:r>
              <a:rPr kumimoji="1" lang="ja-JP" altLang="en-US"/>
              <a:t>機体の総重量は純正のプロペラガードを装着して２８０</a:t>
            </a:r>
            <a:r>
              <a:rPr kumimoji="1" lang="en-US" altLang="ja-JP" dirty="0"/>
              <a:t>g</a:t>
            </a:r>
            <a:r>
              <a:rPr kumimoji="1" lang="ja-JP" altLang="en-US"/>
              <a:t>が設計総重量の為、</a:t>
            </a:r>
            <a:endParaRPr kumimoji="1" lang="en-US" altLang="ja-JP" dirty="0"/>
          </a:p>
          <a:p>
            <a:r>
              <a:rPr kumimoji="1" lang="ja-JP" altLang="en-US"/>
              <a:t>今回の赤外線機器を取り付けた２８０</a:t>
            </a:r>
            <a:r>
              <a:rPr kumimoji="1" lang="en-US" altLang="ja-JP" dirty="0"/>
              <a:t>g</a:t>
            </a:r>
            <a:r>
              <a:rPr kumimoji="1" lang="ja-JP" altLang="en-US"/>
              <a:t>で飛行しますが、プロペラガードをつけて合計３６０</a:t>
            </a:r>
            <a:r>
              <a:rPr kumimoji="1" lang="en-US" altLang="ja-JP" dirty="0"/>
              <a:t>g</a:t>
            </a:r>
          </a:p>
          <a:p>
            <a:r>
              <a:rPr kumimoji="1" lang="ja-JP" altLang="en-US"/>
              <a:t>の飛行は総重量オーバーで離陸出来ません。</a:t>
            </a:r>
            <a:endParaRPr kumimoji="1" lang="en-US" altLang="ja-JP" dirty="0"/>
          </a:p>
          <a:p>
            <a:r>
              <a:rPr kumimoji="1" lang="ja-JP" altLang="en-US"/>
              <a:t>建物に対する安全対策は建物の直上を飛行しない。</a:t>
            </a:r>
            <a:endParaRPr kumimoji="1" lang="en-US" altLang="ja-JP" dirty="0"/>
          </a:p>
          <a:p>
            <a:r>
              <a:rPr kumimoji="1" lang="ja-JP" altLang="en-US"/>
              <a:t>また、一般の人の直上も飛行しない。</a:t>
            </a:r>
            <a:endParaRPr kumimoji="1" lang="en-US" altLang="ja-JP" dirty="0"/>
          </a:p>
          <a:p>
            <a:endParaRPr kumimoji="1" lang="en-US" altLang="ja-JP" dirty="0"/>
          </a:p>
          <a:p>
            <a:r>
              <a:rPr kumimoji="1" lang="ja-JP" altLang="en-US"/>
              <a:t>　　　　　　＊サーモセンサーセット一式の重量は約８０</a:t>
            </a:r>
            <a:r>
              <a:rPr kumimoji="1" lang="en-US" altLang="ja-JP" dirty="0"/>
              <a:t>g</a:t>
            </a:r>
          </a:p>
          <a:p>
            <a:endParaRPr kumimoji="1" lang="ja-JP" altLang="en-US"/>
          </a:p>
        </p:txBody>
      </p:sp>
      <p:pic>
        <p:nvPicPr>
          <p:cNvPr id="5" name="図 4">
            <a:extLst>
              <a:ext uri="{FF2B5EF4-FFF2-40B4-BE49-F238E27FC236}">
                <a16:creationId xmlns:a16="http://schemas.microsoft.com/office/drawing/2014/main" id="{42FE57C9-9121-C243-9B08-49F0D06A56D2}"/>
              </a:ext>
            </a:extLst>
          </p:cNvPr>
          <p:cNvPicPr>
            <a:picLocks noChangeAspect="1"/>
          </p:cNvPicPr>
          <p:nvPr/>
        </p:nvPicPr>
        <p:blipFill>
          <a:blip r:embed="rId2"/>
          <a:stretch>
            <a:fillRect/>
          </a:stretch>
        </p:blipFill>
        <p:spPr>
          <a:xfrm>
            <a:off x="6684580" y="2204136"/>
            <a:ext cx="2414586" cy="3218832"/>
          </a:xfrm>
          <a:prstGeom prst="rect">
            <a:avLst/>
          </a:prstGeom>
        </p:spPr>
      </p:pic>
    </p:spTree>
    <p:extLst>
      <p:ext uri="{BB962C8B-B14F-4D97-AF65-F5344CB8AC3E}">
        <p14:creationId xmlns:p14="http://schemas.microsoft.com/office/powerpoint/2010/main" val="2717430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8EB7C3D-023D-C944-9F30-EC3D9A23D50E}"/>
              </a:ext>
            </a:extLst>
          </p:cNvPr>
          <p:cNvSpPr>
            <a:spLocks noGrp="1"/>
          </p:cNvSpPr>
          <p:nvPr>
            <p:ph type="dt" sz="half" idx="10"/>
          </p:nvPr>
        </p:nvSpPr>
        <p:spPr/>
        <p:txBody>
          <a:bodyPr/>
          <a:lstStyle/>
          <a:p>
            <a:fld id="{245FB029-06AF-44E8-BE81-3AA6D638893E}" type="datetime1">
              <a:rPr lang="ja-JP" altLang="en-US" smtClean="0"/>
              <a:t>2020/10/27</a:t>
            </a:fld>
            <a:endParaRPr lang="en-US" dirty="0"/>
          </a:p>
        </p:txBody>
      </p:sp>
      <p:sp>
        <p:nvSpPr>
          <p:cNvPr id="3" name="テキスト ボックス 2">
            <a:extLst>
              <a:ext uri="{FF2B5EF4-FFF2-40B4-BE49-F238E27FC236}">
                <a16:creationId xmlns:a16="http://schemas.microsoft.com/office/drawing/2014/main" id="{C0C3DD80-0A65-5948-AE89-B209C92AE088}"/>
              </a:ext>
            </a:extLst>
          </p:cNvPr>
          <p:cNvSpPr txBox="1"/>
          <p:nvPr/>
        </p:nvSpPr>
        <p:spPr>
          <a:xfrm>
            <a:off x="420414" y="454905"/>
            <a:ext cx="1107996" cy="369332"/>
          </a:xfrm>
          <a:prstGeom prst="rect">
            <a:avLst/>
          </a:prstGeom>
          <a:noFill/>
        </p:spPr>
        <p:txBody>
          <a:bodyPr wrap="none" rtlCol="0">
            <a:spAutoFit/>
          </a:bodyPr>
          <a:lstStyle/>
          <a:p>
            <a:r>
              <a:rPr kumimoji="1" lang="ja-JP" altLang="en-US"/>
              <a:t>安全対策</a:t>
            </a:r>
          </a:p>
        </p:txBody>
      </p:sp>
      <p:grpSp>
        <p:nvGrpSpPr>
          <p:cNvPr id="63" name="グループ化 62">
            <a:extLst>
              <a:ext uri="{FF2B5EF4-FFF2-40B4-BE49-F238E27FC236}">
                <a16:creationId xmlns:a16="http://schemas.microsoft.com/office/drawing/2014/main" id="{B6A6ACD8-D56F-7744-98F3-9C300CFE2B64}"/>
              </a:ext>
            </a:extLst>
          </p:cNvPr>
          <p:cNvGrpSpPr/>
          <p:nvPr/>
        </p:nvGrpSpPr>
        <p:grpSpPr>
          <a:xfrm>
            <a:off x="656251" y="2196549"/>
            <a:ext cx="4501376" cy="3372206"/>
            <a:chOff x="656251" y="2196549"/>
            <a:chExt cx="4501376" cy="3372206"/>
          </a:xfrm>
        </p:grpSpPr>
        <p:grpSp>
          <p:nvGrpSpPr>
            <p:cNvPr id="39" name="グループ化 38">
              <a:extLst>
                <a:ext uri="{FF2B5EF4-FFF2-40B4-BE49-F238E27FC236}">
                  <a16:creationId xmlns:a16="http://schemas.microsoft.com/office/drawing/2014/main" id="{7D351855-8BC7-C949-9C08-63980CA73EA3}"/>
                </a:ext>
              </a:extLst>
            </p:cNvPr>
            <p:cNvGrpSpPr/>
            <p:nvPr/>
          </p:nvGrpSpPr>
          <p:grpSpPr>
            <a:xfrm>
              <a:off x="656251" y="2196549"/>
              <a:ext cx="4501376" cy="3372206"/>
              <a:chOff x="1515489" y="228600"/>
              <a:chExt cx="7086500" cy="5308851"/>
            </a:xfrm>
          </p:grpSpPr>
          <p:pic>
            <p:nvPicPr>
              <p:cNvPr id="23" name="図 22">
                <a:extLst>
                  <a:ext uri="{FF2B5EF4-FFF2-40B4-BE49-F238E27FC236}">
                    <a16:creationId xmlns:a16="http://schemas.microsoft.com/office/drawing/2014/main" id="{6F64A776-9FA2-BE49-9347-D0729C34AC5B}"/>
                  </a:ext>
                </a:extLst>
              </p:cNvPr>
              <p:cNvPicPr>
                <a:picLocks noChangeAspect="1"/>
              </p:cNvPicPr>
              <p:nvPr/>
            </p:nvPicPr>
            <p:blipFill>
              <a:blip r:embed="rId2"/>
              <a:stretch>
                <a:fillRect/>
              </a:stretch>
            </p:blipFill>
            <p:spPr>
              <a:xfrm>
                <a:off x="1524873" y="228600"/>
                <a:ext cx="7077116" cy="5308851"/>
              </a:xfrm>
              <a:prstGeom prst="rect">
                <a:avLst/>
              </a:prstGeom>
            </p:spPr>
          </p:pic>
          <p:pic>
            <p:nvPicPr>
              <p:cNvPr id="25" name="図 24">
                <a:extLst>
                  <a:ext uri="{FF2B5EF4-FFF2-40B4-BE49-F238E27FC236}">
                    <a16:creationId xmlns:a16="http://schemas.microsoft.com/office/drawing/2014/main" id="{11481957-CFEE-2941-97F7-563B36A8CEBE}"/>
                  </a:ext>
                </a:extLst>
              </p:cNvPr>
              <p:cNvPicPr>
                <a:picLocks noChangeAspect="1"/>
              </p:cNvPicPr>
              <p:nvPr/>
            </p:nvPicPr>
            <p:blipFill>
              <a:blip r:embed="rId3"/>
              <a:stretch>
                <a:fillRect/>
              </a:stretch>
            </p:blipFill>
            <p:spPr>
              <a:xfrm>
                <a:off x="1515489" y="2242273"/>
                <a:ext cx="863016" cy="2126773"/>
              </a:xfrm>
              <a:prstGeom prst="rect">
                <a:avLst/>
              </a:prstGeom>
            </p:spPr>
          </p:pic>
          <p:grpSp>
            <p:nvGrpSpPr>
              <p:cNvPr id="28" name="グループ化 27">
                <a:extLst>
                  <a:ext uri="{FF2B5EF4-FFF2-40B4-BE49-F238E27FC236}">
                    <a16:creationId xmlns:a16="http://schemas.microsoft.com/office/drawing/2014/main" id="{371C79F1-2DF9-D742-A2BD-72B23D4876F8}"/>
                  </a:ext>
                </a:extLst>
              </p:cNvPr>
              <p:cNvGrpSpPr/>
              <p:nvPr/>
            </p:nvGrpSpPr>
            <p:grpSpPr>
              <a:xfrm>
                <a:off x="1900988" y="2704698"/>
                <a:ext cx="1127962" cy="2785083"/>
                <a:chOff x="1906211" y="3241040"/>
                <a:chExt cx="1050345" cy="2593437"/>
              </a:xfrm>
            </p:grpSpPr>
            <p:sp>
              <p:nvSpPr>
                <p:cNvPr id="13" name="L 字 12">
                  <a:extLst>
                    <a:ext uri="{FF2B5EF4-FFF2-40B4-BE49-F238E27FC236}">
                      <a16:creationId xmlns:a16="http://schemas.microsoft.com/office/drawing/2014/main" id="{8F89A4E9-8962-C84D-B644-7AD51B11A61D}"/>
                    </a:ext>
                  </a:extLst>
                </p:cNvPr>
                <p:cNvSpPr/>
                <p:nvPr/>
              </p:nvSpPr>
              <p:spPr>
                <a:xfrm rot="3788598" flipH="1">
                  <a:off x="2242912" y="3908998"/>
                  <a:ext cx="501484" cy="430594"/>
                </a:xfrm>
                <a:prstGeom prst="corner">
                  <a:avLst>
                    <a:gd name="adj1" fmla="val 50000"/>
                    <a:gd name="adj2" fmla="val 2881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直角三角形 5">
                  <a:extLst>
                    <a:ext uri="{FF2B5EF4-FFF2-40B4-BE49-F238E27FC236}">
                      <a16:creationId xmlns:a16="http://schemas.microsoft.com/office/drawing/2014/main" id="{A8891088-0F96-D742-ABF9-02966AEA81F8}"/>
                    </a:ext>
                  </a:extLst>
                </p:cNvPr>
                <p:cNvSpPr/>
                <p:nvPr/>
              </p:nvSpPr>
              <p:spPr>
                <a:xfrm>
                  <a:off x="2463283" y="3550889"/>
                  <a:ext cx="95910" cy="179918"/>
                </a:xfrm>
                <a:prstGeom prst="rtTriangle">
                  <a:avLst/>
                </a:prstGeom>
                <a:solidFill>
                  <a:srgbClr val="BDA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2C7704EC-291A-9248-A8F2-9219DC30001F}"/>
                    </a:ext>
                  </a:extLst>
                </p:cNvPr>
                <p:cNvSpPr/>
                <p:nvPr/>
              </p:nvSpPr>
              <p:spPr>
                <a:xfrm flipH="1">
                  <a:off x="1918591" y="3818206"/>
                  <a:ext cx="591849" cy="107331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a:extLst>
                    <a:ext uri="{FF2B5EF4-FFF2-40B4-BE49-F238E27FC236}">
                      <a16:creationId xmlns:a16="http://schemas.microsoft.com/office/drawing/2014/main" id="{6A4A52BC-81CE-7E4C-9863-264CDB5990F9}"/>
                    </a:ext>
                  </a:extLst>
                </p:cNvPr>
                <p:cNvSpPr/>
                <p:nvPr/>
              </p:nvSpPr>
              <p:spPr>
                <a:xfrm flipH="1">
                  <a:off x="1953759" y="3374813"/>
                  <a:ext cx="521513" cy="532072"/>
                </a:xfrm>
                <a:prstGeom prst="ellipse">
                  <a:avLst/>
                </a:prstGeom>
                <a:solidFill>
                  <a:srgbClr val="BDA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パイ 4">
                  <a:extLst>
                    <a:ext uri="{FF2B5EF4-FFF2-40B4-BE49-F238E27FC236}">
                      <a16:creationId xmlns:a16="http://schemas.microsoft.com/office/drawing/2014/main" id="{FC201542-D525-9040-BE43-9262AB19B287}"/>
                    </a:ext>
                  </a:extLst>
                </p:cNvPr>
                <p:cNvSpPr/>
                <p:nvPr/>
              </p:nvSpPr>
              <p:spPr>
                <a:xfrm rot="9815261" flipH="1">
                  <a:off x="1906211" y="3241040"/>
                  <a:ext cx="608432" cy="590172"/>
                </a:xfrm>
                <a:prstGeom prst="pie">
                  <a:avLst>
                    <a:gd name="adj1" fmla="val 0"/>
                    <a:gd name="adj2" fmla="val 1087751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L 字 11">
                  <a:extLst>
                    <a:ext uri="{FF2B5EF4-FFF2-40B4-BE49-F238E27FC236}">
                      <a16:creationId xmlns:a16="http://schemas.microsoft.com/office/drawing/2014/main" id="{8B340CDD-F790-5B48-9D57-467F7A143DFF}"/>
                    </a:ext>
                  </a:extLst>
                </p:cNvPr>
                <p:cNvSpPr/>
                <p:nvPr/>
              </p:nvSpPr>
              <p:spPr>
                <a:xfrm rot="3788598" flipH="1">
                  <a:off x="2187817" y="3990058"/>
                  <a:ext cx="501484" cy="430594"/>
                </a:xfrm>
                <a:prstGeom prst="corner">
                  <a:avLst>
                    <a:gd name="adj1" fmla="val 50000"/>
                    <a:gd name="adj2" fmla="val 28819"/>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9F7DB7B3-79D3-6546-9341-900BBD5B801E}"/>
                    </a:ext>
                  </a:extLst>
                </p:cNvPr>
                <p:cNvSpPr/>
                <p:nvPr/>
              </p:nvSpPr>
              <p:spPr>
                <a:xfrm rot="7407969" flipH="1">
                  <a:off x="2648420" y="4104820"/>
                  <a:ext cx="313400" cy="21250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16" name="L 字 15">
                  <a:extLst>
                    <a:ext uri="{FF2B5EF4-FFF2-40B4-BE49-F238E27FC236}">
                      <a16:creationId xmlns:a16="http://schemas.microsoft.com/office/drawing/2014/main" id="{E77B56EE-794E-9D47-9AC2-F476B8151ECD}"/>
                    </a:ext>
                  </a:extLst>
                </p:cNvPr>
                <p:cNvSpPr/>
                <p:nvPr/>
              </p:nvSpPr>
              <p:spPr>
                <a:xfrm rot="2591428" flipH="1">
                  <a:off x="2856798" y="3824676"/>
                  <a:ext cx="99758" cy="391795"/>
                </a:xfrm>
                <a:prstGeom prst="corner">
                  <a:avLst>
                    <a:gd name="adj1" fmla="val 25626"/>
                    <a:gd name="adj2" fmla="val 256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L 字 16">
                  <a:extLst>
                    <a:ext uri="{FF2B5EF4-FFF2-40B4-BE49-F238E27FC236}">
                      <a16:creationId xmlns:a16="http://schemas.microsoft.com/office/drawing/2014/main" id="{ACA04600-1852-6145-B330-71A9A69E2EFC}"/>
                    </a:ext>
                  </a:extLst>
                </p:cNvPr>
                <p:cNvSpPr/>
                <p:nvPr/>
              </p:nvSpPr>
              <p:spPr>
                <a:xfrm rot="2591428" flipH="1">
                  <a:off x="2807915" y="3789397"/>
                  <a:ext cx="99758" cy="391795"/>
                </a:xfrm>
                <a:prstGeom prst="corner">
                  <a:avLst>
                    <a:gd name="adj1" fmla="val 25626"/>
                    <a:gd name="adj2" fmla="val 256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L 字 17">
                  <a:extLst>
                    <a:ext uri="{FF2B5EF4-FFF2-40B4-BE49-F238E27FC236}">
                      <a16:creationId xmlns:a16="http://schemas.microsoft.com/office/drawing/2014/main" id="{B16336BB-8B14-094E-A954-A5BF27F1E840}"/>
                    </a:ext>
                  </a:extLst>
                </p:cNvPr>
                <p:cNvSpPr/>
                <p:nvPr/>
              </p:nvSpPr>
              <p:spPr>
                <a:xfrm>
                  <a:off x="2118671" y="4835354"/>
                  <a:ext cx="374984" cy="999123"/>
                </a:xfrm>
                <a:prstGeom prst="corner">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6" name="図 35">
                <a:extLst>
                  <a:ext uri="{FF2B5EF4-FFF2-40B4-BE49-F238E27FC236}">
                    <a16:creationId xmlns:a16="http://schemas.microsoft.com/office/drawing/2014/main" id="{8454AB89-AC43-D844-B1E1-6D156FD0BBC0}"/>
                  </a:ext>
                </a:extLst>
              </p:cNvPr>
              <p:cNvPicPr>
                <a:picLocks noChangeAspect="1"/>
              </p:cNvPicPr>
              <p:nvPr/>
            </p:nvPicPr>
            <p:blipFill>
              <a:blip r:embed="rId4"/>
              <a:stretch>
                <a:fillRect/>
              </a:stretch>
            </p:blipFill>
            <p:spPr>
              <a:xfrm>
                <a:off x="4014381" y="679369"/>
                <a:ext cx="1433223" cy="806188"/>
              </a:xfrm>
              <a:prstGeom prst="rect">
                <a:avLst/>
              </a:prstGeom>
            </p:spPr>
          </p:pic>
          <p:sp>
            <p:nvSpPr>
              <p:cNvPr id="38" name="ドーナツ 37">
                <a:extLst>
                  <a:ext uri="{FF2B5EF4-FFF2-40B4-BE49-F238E27FC236}">
                    <a16:creationId xmlns:a16="http://schemas.microsoft.com/office/drawing/2014/main" id="{CF72CA0C-89B2-A343-AD5C-E1EDB4744700}"/>
                  </a:ext>
                </a:extLst>
              </p:cNvPr>
              <p:cNvSpPr/>
              <p:nvPr/>
            </p:nvSpPr>
            <p:spPr>
              <a:xfrm>
                <a:off x="4136277" y="515728"/>
                <a:ext cx="1189429" cy="1133470"/>
              </a:xfrm>
              <a:prstGeom prst="donut">
                <a:avLst>
                  <a:gd name="adj" fmla="val 41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55" name="直線矢印コネクタ 54">
              <a:extLst>
                <a:ext uri="{FF2B5EF4-FFF2-40B4-BE49-F238E27FC236}">
                  <a16:creationId xmlns:a16="http://schemas.microsoft.com/office/drawing/2014/main" id="{B9542F32-B9C7-0C4B-9595-08F0557ADBED}"/>
                </a:ext>
              </a:extLst>
            </p:cNvPr>
            <p:cNvCxnSpPr>
              <a:cxnSpLocks/>
            </p:cNvCxnSpPr>
            <p:nvPr/>
          </p:nvCxnSpPr>
          <p:spPr>
            <a:xfrm>
              <a:off x="2698752" y="2853326"/>
              <a:ext cx="0" cy="1828517"/>
            </a:xfrm>
            <a:prstGeom prst="straightConnector1">
              <a:avLst/>
            </a:prstGeom>
            <a:ln>
              <a:solidFill>
                <a:srgbClr val="00B0F0"/>
              </a:solidFill>
              <a:headEnd type="triangle"/>
              <a:tailEnd type="triangle"/>
            </a:ln>
          </p:spPr>
          <p:style>
            <a:lnRef idx="3">
              <a:schemeClr val="dk1"/>
            </a:lnRef>
            <a:fillRef idx="0">
              <a:schemeClr val="dk1"/>
            </a:fillRef>
            <a:effectRef idx="2">
              <a:schemeClr val="dk1"/>
            </a:effectRef>
            <a:fontRef idx="minor">
              <a:schemeClr val="tx1"/>
            </a:fontRef>
          </p:style>
        </p:cxnSp>
        <p:sp>
          <p:nvSpPr>
            <p:cNvPr id="59" name="テキスト ボックス 58">
              <a:extLst>
                <a:ext uri="{FF2B5EF4-FFF2-40B4-BE49-F238E27FC236}">
                  <a16:creationId xmlns:a16="http://schemas.microsoft.com/office/drawing/2014/main" id="{6516A9EB-FC0F-2147-803E-A038F5DDBEC9}"/>
                </a:ext>
              </a:extLst>
            </p:cNvPr>
            <p:cNvSpPr txBox="1"/>
            <p:nvPr/>
          </p:nvSpPr>
          <p:spPr>
            <a:xfrm>
              <a:off x="2082307" y="3098918"/>
              <a:ext cx="690174" cy="923330"/>
            </a:xfrm>
            <a:prstGeom prst="rect">
              <a:avLst/>
            </a:prstGeom>
            <a:noFill/>
          </p:spPr>
          <p:txBody>
            <a:bodyPr wrap="square" rtlCol="0">
              <a:spAutoFit/>
            </a:bodyPr>
            <a:lstStyle/>
            <a:p>
              <a:r>
                <a:rPr kumimoji="1" lang="ja-JP" altLang="en-US" b="1">
                  <a:solidFill>
                    <a:schemeClr val="bg1"/>
                  </a:solidFill>
                </a:rPr>
                <a:t>高度</a:t>
              </a:r>
              <a:endParaRPr kumimoji="1" lang="en-US" altLang="ja-JP" b="1" dirty="0">
                <a:solidFill>
                  <a:schemeClr val="bg1"/>
                </a:solidFill>
              </a:endParaRPr>
            </a:p>
            <a:p>
              <a:r>
                <a:rPr kumimoji="1" lang="en-US" altLang="ja-JP" b="1" dirty="0">
                  <a:solidFill>
                    <a:schemeClr val="bg1"/>
                  </a:solidFill>
                </a:rPr>
                <a:t>50m</a:t>
              </a:r>
            </a:p>
            <a:p>
              <a:r>
                <a:rPr kumimoji="1" lang="ja-JP" altLang="en-US" b="1">
                  <a:solidFill>
                    <a:schemeClr val="bg1"/>
                  </a:solidFill>
                </a:rPr>
                <a:t>まで</a:t>
              </a:r>
            </a:p>
          </p:txBody>
        </p:sp>
      </p:grpSp>
      <p:sp>
        <p:nvSpPr>
          <p:cNvPr id="7" name="テキスト ボックス 6">
            <a:extLst>
              <a:ext uri="{FF2B5EF4-FFF2-40B4-BE49-F238E27FC236}">
                <a16:creationId xmlns:a16="http://schemas.microsoft.com/office/drawing/2014/main" id="{A3B08BB7-4982-7141-9038-A982DFA9FDC2}"/>
              </a:ext>
            </a:extLst>
          </p:cNvPr>
          <p:cNvSpPr txBox="1"/>
          <p:nvPr/>
        </p:nvSpPr>
        <p:spPr>
          <a:xfrm>
            <a:off x="596753" y="948673"/>
            <a:ext cx="4560874" cy="1223412"/>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050"/>
              <a:t>オペレーター及び補助者はヘルメットもしくは帽子を着用する。</a:t>
            </a:r>
            <a:endParaRPr kumimoji="1" lang="en-US" altLang="ja-JP" sz="1050" dirty="0"/>
          </a:p>
          <a:p>
            <a:pPr marL="171450" indent="-171450">
              <a:buFont typeface="Arial" panose="020B0604020202020204" pitchFamily="34" charset="0"/>
              <a:buChar char="•"/>
            </a:pPr>
            <a:r>
              <a:rPr kumimoji="1" lang="ja-JP" altLang="en-US" sz="1050"/>
              <a:t>補助者は飛行の異常及び侵入者がいる場合はオペレーターに注意喚起をする。</a:t>
            </a:r>
            <a:endParaRPr kumimoji="1" lang="en-US" altLang="ja-JP" sz="1050" dirty="0"/>
          </a:p>
          <a:p>
            <a:pPr marL="171450" indent="-171450">
              <a:buFont typeface="Arial" panose="020B0604020202020204" pitchFamily="34" charset="0"/>
              <a:buChar char="•"/>
            </a:pPr>
            <a:r>
              <a:rPr kumimoji="1" lang="ja-JP" altLang="en-US" sz="1050"/>
              <a:t>今回補助者はオペレーターとの距離は数メートルの為、声で異常を伝える</a:t>
            </a:r>
            <a:endParaRPr kumimoji="1" lang="en-US" altLang="ja-JP" sz="1050" dirty="0"/>
          </a:p>
          <a:p>
            <a:pPr marL="171450" indent="-171450">
              <a:buFont typeface="Arial" panose="020B0604020202020204" pitchFamily="34" charset="0"/>
              <a:buChar char="•"/>
            </a:pPr>
            <a:r>
              <a:rPr kumimoji="1" lang="ja-JP" altLang="en-US" sz="1050"/>
              <a:t>機体は樹脂製で１９９</a:t>
            </a:r>
            <a:r>
              <a:rPr kumimoji="1" lang="en-US" altLang="ja-JP" sz="1050" dirty="0"/>
              <a:t>g</a:t>
            </a:r>
            <a:r>
              <a:rPr kumimoji="1" lang="ja-JP" altLang="en-US" sz="1050"/>
              <a:t>で相手物に損壊を与えるほどのダメージはないと思われるが細心の注意でオペレーションをする。</a:t>
            </a:r>
            <a:endParaRPr kumimoji="1" lang="en-US" altLang="ja-JP" sz="1050" dirty="0"/>
          </a:p>
        </p:txBody>
      </p:sp>
      <p:sp>
        <p:nvSpPr>
          <p:cNvPr id="9" name="正方形/長方形 8">
            <a:extLst>
              <a:ext uri="{FF2B5EF4-FFF2-40B4-BE49-F238E27FC236}">
                <a16:creationId xmlns:a16="http://schemas.microsoft.com/office/drawing/2014/main" id="{ABA539F8-B074-A04C-8A04-6A5F6AF1346C}"/>
              </a:ext>
            </a:extLst>
          </p:cNvPr>
          <p:cNvSpPr/>
          <p:nvPr/>
        </p:nvSpPr>
        <p:spPr>
          <a:xfrm>
            <a:off x="5317619" y="936372"/>
            <a:ext cx="6096000" cy="1223412"/>
          </a:xfrm>
          <a:prstGeom prst="rect">
            <a:avLst/>
          </a:prstGeom>
        </p:spPr>
        <p:txBody>
          <a:bodyPr>
            <a:spAutoFit/>
          </a:bodyPr>
          <a:lstStyle/>
          <a:p>
            <a:pPr marL="171450" indent="-171450">
              <a:buFont typeface="Arial" panose="020B0604020202020204" pitchFamily="34" charset="0"/>
              <a:buChar char="•"/>
            </a:pPr>
            <a:r>
              <a:rPr kumimoji="1" lang="ja-JP" altLang="en-US" sz="1050"/>
              <a:t>雨天もしくは風速５</a:t>
            </a:r>
            <a:r>
              <a:rPr kumimoji="1" lang="en-US" altLang="ja-JP" sz="1050" dirty="0"/>
              <a:t>m/s</a:t>
            </a:r>
            <a:r>
              <a:rPr kumimoji="1" lang="ja-JP" altLang="en-US" sz="1050"/>
              <a:t>以上は飛行を中止する。</a:t>
            </a:r>
            <a:endParaRPr kumimoji="1" lang="en-US" altLang="ja-JP" sz="1050" dirty="0"/>
          </a:p>
          <a:p>
            <a:pPr marL="171450" indent="-171450">
              <a:buFont typeface="Arial" panose="020B0604020202020204" pitchFamily="34" charset="0"/>
              <a:buChar char="•"/>
            </a:pPr>
            <a:r>
              <a:rPr kumimoji="1" lang="ja-JP" altLang="en-US" sz="1050"/>
              <a:t>飛行経路内に人がいない事を確認して、人がいる場合は飛行を直ちに中止する。</a:t>
            </a:r>
            <a:endParaRPr kumimoji="1" lang="en-US" altLang="ja-JP" sz="1050" dirty="0"/>
          </a:p>
          <a:p>
            <a:pPr marL="171450" indent="-171450">
              <a:buFont typeface="Arial" panose="020B0604020202020204" pitchFamily="34" charset="0"/>
              <a:buChar char="•"/>
            </a:pPr>
            <a:r>
              <a:rPr kumimoji="1" lang="ja-JP" altLang="en-US" sz="1050"/>
              <a:t>数十メートルの目視飛行の為、自動運転は使用せず、バッテリ消耗による自動着陸の</a:t>
            </a:r>
            <a:endParaRPr kumimoji="1" lang="en-US" altLang="ja-JP" sz="1050" dirty="0"/>
          </a:p>
          <a:p>
            <a:r>
              <a:rPr kumimoji="1" lang="ja-JP" altLang="en-US" sz="1050"/>
              <a:t>機能のみを使用する。</a:t>
            </a:r>
            <a:endParaRPr kumimoji="1" lang="en-US" altLang="ja-JP" sz="1050" dirty="0"/>
          </a:p>
          <a:p>
            <a:pPr marL="171450" indent="-171450">
              <a:buFont typeface="Arial" panose="020B0604020202020204" pitchFamily="34" charset="0"/>
              <a:buChar char="•"/>
            </a:pPr>
            <a:r>
              <a:rPr kumimoji="1" lang="ja-JP" altLang="en-US" sz="1050"/>
              <a:t>賠償責任保険付保（１事故につき身体障害１００，０００千円、財物損壊５０，０００千円）</a:t>
            </a:r>
            <a:endParaRPr kumimoji="1" lang="en-US" altLang="ja-JP" sz="1050" dirty="0"/>
          </a:p>
          <a:p>
            <a:pPr marL="171450" indent="-171450">
              <a:buFont typeface="Arial" panose="020B0604020202020204" pitchFamily="34" charset="0"/>
              <a:buChar char="•"/>
            </a:pPr>
            <a:r>
              <a:rPr kumimoji="1" lang="ja-JP" altLang="en-US" sz="1050"/>
              <a:t>一般の人がドローン直下に入らない様に休園日、また堀の上空を飛行する事とする。（離着陸を除く。また離着陸は堀周辺の樹木が障害にならない直近の場所とする。）</a:t>
            </a:r>
            <a:endParaRPr kumimoji="1" lang="en-US" altLang="ja-JP" sz="1050" dirty="0"/>
          </a:p>
        </p:txBody>
      </p:sp>
      <p:sp>
        <p:nvSpPr>
          <p:cNvPr id="10" name="テキスト ボックス 9">
            <a:extLst>
              <a:ext uri="{FF2B5EF4-FFF2-40B4-BE49-F238E27FC236}">
                <a16:creationId xmlns:a16="http://schemas.microsoft.com/office/drawing/2014/main" id="{A899FE98-8C30-764F-B319-1E51D2D64243}"/>
              </a:ext>
            </a:extLst>
          </p:cNvPr>
          <p:cNvSpPr txBox="1"/>
          <p:nvPr/>
        </p:nvSpPr>
        <p:spPr>
          <a:xfrm>
            <a:off x="5235056" y="2196549"/>
            <a:ext cx="5982728" cy="400110"/>
          </a:xfrm>
          <a:prstGeom prst="rect">
            <a:avLst/>
          </a:prstGeom>
          <a:noFill/>
        </p:spPr>
        <p:txBody>
          <a:bodyPr wrap="none" rtlCol="0">
            <a:spAutoFit/>
          </a:bodyPr>
          <a:lstStyle/>
          <a:p>
            <a:r>
              <a:rPr kumimoji="1" lang="ja-JP" altLang="en-US" sz="1000"/>
              <a:t>万一操作不能に陥った際はコンビネーションスチックコマンド注（</a:t>
            </a:r>
            <a:r>
              <a:rPr kumimoji="1" lang="en-US" altLang="ja-JP" sz="1000" dirty="0"/>
              <a:t>CSC)</a:t>
            </a:r>
            <a:r>
              <a:rPr kumimoji="1" lang="ja-JP" altLang="en-US" sz="1000"/>
              <a:t>を使用して飛行を中止する。</a:t>
            </a:r>
            <a:endParaRPr kumimoji="1" lang="en-US" altLang="ja-JP" sz="1000" dirty="0"/>
          </a:p>
          <a:p>
            <a:r>
              <a:rPr kumimoji="1" lang="ja-JP" altLang="en-US" sz="1000"/>
              <a:t>その際西の丸庭園のお濠の上空で</a:t>
            </a:r>
            <a:r>
              <a:rPr kumimoji="1" lang="en-US" altLang="ja-JP" sz="1000" dirty="0"/>
              <a:t>CSC</a:t>
            </a:r>
            <a:r>
              <a:rPr kumimoji="1" lang="ja-JP" altLang="en-US" sz="1000"/>
              <a:t>を発動して機体を回収する。</a:t>
            </a:r>
            <a:endParaRPr kumimoji="1" lang="en-US" altLang="ja-JP" sz="1000" dirty="0"/>
          </a:p>
        </p:txBody>
      </p:sp>
      <p:pic>
        <p:nvPicPr>
          <p:cNvPr id="15" name="図 14">
            <a:extLst>
              <a:ext uri="{FF2B5EF4-FFF2-40B4-BE49-F238E27FC236}">
                <a16:creationId xmlns:a16="http://schemas.microsoft.com/office/drawing/2014/main" id="{8C942C83-3AF9-584A-8A18-55836DD9328C}"/>
              </a:ext>
            </a:extLst>
          </p:cNvPr>
          <p:cNvPicPr>
            <a:picLocks noChangeAspect="1"/>
          </p:cNvPicPr>
          <p:nvPr/>
        </p:nvPicPr>
        <p:blipFill>
          <a:blip r:embed="rId5"/>
          <a:stretch>
            <a:fillRect/>
          </a:stretch>
        </p:blipFill>
        <p:spPr>
          <a:xfrm>
            <a:off x="5317619" y="2951081"/>
            <a:ext cx="2873570" cy="659700"/>
          </a:xfrm>
          <a:prstGeom prst="rect">
            <a:avLst/>
          </a:prstGeom>
        </p:spPr>
      </p:pic>
      <p:sp>
        <p:nvSpPr>
          <p:cNvPr id="19" name="テキスト ボックス 18">
            <a:extLst>
              <a:ext uri="{FF2B5EF4-FFF2-40B4-BE49-F238E27FC236}">
                <a16:creationId xmlns:a16="http://schemas.microsoft.com/office/drawing/2014/main" id="{5CC6AA09-B390-F141-BEDE-725AADF0474E}"/>
              </a:ext>
            </a:extLst>
          </p:cNvPr>
          <p:cNvSpPr txBox="1"/>
          <p:nvPr/>
        </p:nvSpPr>
        <p:spPr>
          <a:xfrm>
            <a:off x="5235056" y="2730215"/>
            <a:ext cx="4544834" cy="246221"/>
          </a:xfrm>
          <a:prstGeom prst="rect">
            <a:avLst/>
          </a:prstGeom>
          <a:noFill/>
        </p:spPr>
        <p:txBody>
          <a:bodyPr wrap="none" rtlCol="0">
            <a:spAutoFit/>
          </a:bodyPr>
          <a:lstStyle/>
          <a:p>
            <a:r>
              <a:rPr kumimoji="1" lang="ja-JP" altLang="en-US" sz="1000"/>
              <a:t>注コンビネーションスティックコマンド操作（</a:t>
            </a:r>
            <a:r>
              <a:rPr kumimoji="1" lang="en-US" altLang="ja-JP" sz="1000" dirty="0"/>
              <a:t>①</a:t>
            </a:r>
            <a:r>
              <a:rPr kumimoji="1" lang="ja-JP" altLang="en-US" sz="1000"/>
              <a:t>の操作もしくは</a:t>
            </a:r>
            <a:r>
              <a:rPr kumimoji="1" lang="en-US" altLang="ja-JP" sz="1000" dirty="0"/>
              <a:t>②</a:t>
            </a:r>
            <a:r>
              <a:rPr kumimoji="1" lang="ja-JP" altLang="en-US" sz="1000"/>
              <a:t>の操作）</a:t>
            </a:r>
          </a:p>
        </p:txBody>
      </p:sp>
      <p:sp>
        <p:nvSpPr>
          <p:cNvPr id="29" name="正方形/長方形 28"/>
          <p:cNvSpPr/>
          <p:nvPr/>
        </p:nvSpPr>
        <p:spPr>
          <a:xfrm>
            <a:off x="5317619" y="3610657"/>
            <a:ext cx="6096000" cy="738664"/>
          </a:xfrm>
          <a:prstGeom prst="rect">
            <a:avLst/>
          </a:prstGeom>
        </p:spPr>
        <p:txBody>
          <a:bodyPr>
            <a:spAutoFit/>
          </a:bodyPr>
          <a:lstStyle/>
          <a:p>
            <a:r>
              <a:rPr lang="en-US" altLang="ja-JP" sz="1050" dirty="0"/>
              <a:t>DJI</a:t>
            </a:r>
            <a:r>
              <a:rPr lang="ja-JP" altLang="en-US" sz="1050" dirty="0"/>
              <a:t>社のドローンに備わっている緊急停止機能。</a:t>
            </a:r>
            <a:r>
              <a:rPr lang="en-US" altLang="ja-JP" sz="1050" dirty="0"/>
              <a:t>DJI</a:t>
            </a:r>
            <a:r>
              <a:rPr lang="ja-JP" altLang="en-US" sz="1050" dirty="0"/>
              <a:t>のドローンを始動するときの、スティックの「ハの字</a:t>
            </a:r>
            <a:r>
              <a:rPr lang="en-US" altLang="ja-JP" sz="1050" dirty="0"/>
              <a:t>/</a:t>
            </a:r>
            <a:r>
              <a:rPr lang="ja-JP" altLang="en-US" sz="1050" dirty="0"/>
              <a:t>逆ハの字」操作を、始動している状態や空中にいるときに行うことで、緊急停止をさせる操作のこと。</a:t>
            </a:r>
            <a:endParaRPr lang="en-US" altLang="ja-JP" sz="1050" dirty="0"/>
          </a:p>
          <a:p>
            <a:r>
              <a:rPr lang="ja-JP" altLang="en-US" sz="1050" dirty="0"/>
              <a:t>この操作により、ドローンは揚力を失い、空中から自由落下する。</a:t>
            </a:r>
          </a:p>
        </p:txBody>
      </p:sp>
    </p:spTree>
    <p:extLst>
      <p:ext uri="{BB962C8B-B14F-4D97-AF65-F5344CB8AC3E}">
        <p14:creationId xmlns:p14="http://schemas.microsoft.com/office/powerpoint/2010/main" val="4180479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1CBCC79-0E66-6348-B031-6FA494EAF438}"/>
              </a:ext>
            </a:extLst>
          </p:cNvPr>
          <p:cNvSpPr>
            <a:spLocks noGrp="1"/>
          </p:cNvSpPr>
          <p:nvPr>
            <p:ph type="dt" sz="half" idx="10"/>
          </p:nvPr>
        </p:nvSpPr>
        <p:spPr/>
        <p:txBody>
          <a:bodyPr/>
          <a:lstStyle/>
          <a:p>
            <a:fld id="{245FB029-06AF-44E8-BE81-3AA6D638893E}" type="datetime1">
              <a:rPr lang="ja-JP" altLang="en-US" smtClean="0"/>
              <a:t>2020/10/27</a:t>
            </a:fld>
            <a:endParaRPr lang="en-US" dirty="0"/>
          </a:p>
        </p:txBody>
      </p:sp>
      <p:sp>
        <p:nvSpPr>
          <p:cNvPr id="3" name="テキスト ボックス 2">
            <a:extLst>
              <a:ext uri="{FF2B5EF4-FFF2-40B4-BE49-F238E27FC236}">
                <a16:creationId xmlns:a16="http://schemas.microsoft.com/office/drawing/2014/main" id="{5A3B0E50-01C3-8746-B9A2-BBAA6F5E5EC9}"/>
              </a:ext>
            </a:extLst>
          </p:cNvPr>
          <p:cNvSpPr txBox="1"/>
          <p:nvPr/>
        </p:nvSpPr>
        <p:spPr>
          <a:xfrm>
            <a:off x="5311170" y="145704"/>
            <a:ext cx="1569660" cy="369332"/>
          </a:xfrm>
          <a:prstGeom prst="rect">
            <a:avLst/>
          </a:prstGeom>
          <a:noFill/>
        </p:spPr>
        <p:txBody>
          <a:bodyPr wrap="none" rtlCol="0">
            <a:spAutoFit/>
          </a:bodyPr>
          <a:lstStyle/>
          <a:p>
            <a:r>
              <a:rPr kumimoji="1" lang="ja-JP" altLang="en-US" b="1"/>
              <a:t>中止判断基準</a:t>
            </a:r>
            <a:endParaRPr kumimoji="1" lang="en-US" altLang="ja-JP" b="1" dirty="0"/>
          </a:p>
        </p:txBody>
      </p:sp>
      <p:sp>
        <p:nvSpPr>
          <p:cNvPr id="7" name="正方形/長方形 6">
            <a:extLst>
              <a:ext uri="{FF2B5EF4-FFF2-40B4-BE49-F238E27FC236}">
                <a16:creationId xmlns:a16="http://schemas.microsoft.com/office/drawing/2014/main" id="{58A7F775-C762-3243-BCF9-485BBD94401F}"/>
              </a:ext>
            </a:extLst>
          </p:cNvPr>
          <p:cNvSpPr/>
          <p:nvPr/>
        </p:nvSpPr>
        <p:spPr>
          <a:xfrm>
            <a:off x="9304495" y="639571"/>
            <a:ext cx="250146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対応</a:t>
            </a:r>
          </a:p>
        </p:txBody>
      </p:sp>
      <p:sp>
        <p:nvSpPr>
          <p:cNvPr id="18" name="正方形/長方形 17">
            <a:extLst>
              <a:ext uri="{FF2B5EF4-FFF2-40B4-BE49-F238E27FC236}">
                <a16:creationId xmlns:a16="http://schemas.microsoft.com/office/drawing/2014/main" id="{C62C12B3-10FE-E341-98F1-2A0E927D748C}"/>
              </a:ext>
            </a:extLst>
          </p:cNvPr>
          <p:cNvSpPr/>
          <p:nvPr/>
        </p:nvSpPr>
        <p:spPr>
          <a:xfrm>
            <a:off x="483863" y="629203"/>
            <a:ext cx="200747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時期</a:t>
            </a:r>
          </a:p>
        </p:txBody>
      </p:sp>
      <p:sp>
        <p:nvSpPr>
          <p:cNvPr id="19" name="正方形/長方形 18">
            <a:extLst>
              <a:ext uri="{FF2B5EF4-FFF2-40B4-BE49-F238E27FC236}">
                <a16:creationId xmlns:a16="http://schemas.microsoft.com/office/drawing/2014/main" id="{6E03AC86-22FF-FA44-9A43-360DEB4D98BF}"/>
              </a:ext>
            </a:extLst>
          </p:cNvPr>
          <p:cNvSpPr/>
          <p:nvPr/>
        </p:nvSpPr>
        <p:spPr>
          <a:xfrm>
            <a:off x="3521355" y="629203"/>
            <a:ext cx="200747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判断資料</a:t>
            </a:r>
          </a:p>
        </p:txBody>
      </p:sp>
      <p:sp>
        <p:nvSpPr>
          <p:cNvPr id="20" name="正方形/長方形 19">
            <a:extLst>
              <a:ext uri="{FF2B5EF4-FFF2-40B4-BE49-F238E27FC236}">
                <a16:creationId xmlns:a16="http://schemas.microsoft.com/office/drawing/2014/main" id="{BA00A0EC-EB04-6C47-951B-A68B57F1691C}"/>
              </a:ext>
            </a:extLst>
          </p:cNvPr>
          <p:cNvSpPr/>
          <p:nvPr/>
        </p:nvSpPr>
        <p:spPr>
          <a:xfrm>
            <a:off x="6558848" y="629203"/>
            <a:ext cx="200747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判断基準</a:t>
            </a:r>
          </a:p>
        </p:txBody>
      </p:sp>
      <p:sp>
        <p:nvSpPr>
          <p:cNvPr id="21" name="角丸四角形 20">
            <a:extLst>
              <a:ext uri="{FF2B5EF4-FFF2-40B4-BE49-F238E27FC236}">
                <a16:creationId xmlns:a16="http://schemas.microsoft.com/office/drawing/2014/main" id="{833E22BC-83A5-F742-86B6-28B0834AAFA4}"/>
              </a:ext>
            </a:extLst>
          </p:cNvPr>
          <p:cNvSpPr/>
          <p:nvPr/>
        </p:nvSpPr>
        <p:spPr>
          <a:xfrm>
            <a:off x="483863" y="1262423"/>
            <a:ext cx="2007474" cy="36933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a:t>
            </a:r>
            <a:r>
              <a:rPr kumimoji="1" lang="ja-JP" altLang="en-US"/>
              <a:t>３日前（</a:t>
            </a:r>
            <a:r>
              <a:rPr kumimoji="1" lang="en-US" altLang="ja-JP" dirty="0"/>
              <a:t>AM)</a:t>
            </a:r>
            <a:endParaRPr kumimoji="1" lang="ja-JP" altLang="en-US"/>
          </a:p>
        </p:txBody>
      </p:sp>
      <p:sp>
        <p:nvSpPr>
          <p:cNvPr id="22" name="角丸四角形 21">
            <a:extLst>
              <a:ext uri="{FF2B5EF4-FFF2-40B4-BE49-F238E27FC236}">
                <a16:creationId xmlns:a16="http://schemas.microsoft.com/office/drawing/2014/main" id="{8F48B6F9-2F49-A048-9907-8508056B2AD5}"/>
              </a:ext>
            </a:extLst>
          </p:cNvPr>
          <p:cNvSpPr/>
          <p:nvPr/>
        </p:nvSpPr>
        <p:spPr>
          <a:xfrm>
            <a:off x="483863" y="2052976"/>
            <a:ext cx="2007474" cy="36933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１日前（</a:t>
            </a:r>
            <a:r>
              <a:rPr kumimoji="1" lang="en-US" altLang="ja-JP" dirty="0"/>
              <a:t>AM)</a:t>
            </a:r>
            <a:endParaRPr kumimoji="1" lang="ja-JP" altLang="en-US"/>
          </a:p>
        </p:txBody>
      </p:sp>
      <p:sp>
        <p:nvSpPr>
          <p:cNvPr id="23" name="角丸四角形 22">
            <a:extLst>
              <a:ext uri="{FF2B5EF4-FFF2-40B4-BE49-F238E27FC236}">
                <a16:creationId xmlns:a16="http://schemas.microsoft.com/office/drawing/2014/main" id="{C685F7D3-135D-B049-8C39-4A2B051D2856}"/>
              </a:ext>
            </a:extLst>
          </p:cNvPr>
          <p:cNvSpPr/>
          <p:nvPr/>
        </p:nvSpPr>
        <p:spPr>
          <a:xfrm>
            <a:off x="483863" y="2835290"/>
            <a:ext cx="2007474" cy="369332"/>
          </a:xfrm>
          <a:prstGeom prst="roundRect">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当日（実施前</a:t>
            </a:r>
            <a:r>
              <a:rPr kumimoji="1" lang="en-US" altLang="ja-JP" dirty="0"/>
              <a:t>)</a:t>
            </a:r>
            <a:endParaRPr kumimoji="1" lang="ja-JP" altLang="en-US"/>
          </a:p>
        </p:txBody>
      </p:sp>
      <p:sp>
        <p:nvSpPr>
          <p:cNvPr id="24" name="角丸四角形 23">
            <a:extLst>
              <a:ext uri="{FF2B5EF4-FFF2-40B4-BE49-F238E27FC236}">
                <a16:creationId xmlns:a16="http://schemas.microsoft.com/office/drawing/2014/main" id="{8A8AE91F-6E14-AC44-A12E-810FD639D713}"/>
              </a:ext>
            </a:extLst>
          </p:cNvPr>
          <p:cNvSpPr/>
          <p:nvPr/>
        </p:nvSpPr>
        <p:spPr>
          <a:xfrm>
            <a:off x="3521355" y="1262423"/>
            <a:ext cx="2007474" cy="36933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週間天気予報</a:t>
            </a:r>
          </a:p>
        </p:txBody>
      </p:sp>
      <p:sp>
        <p:nvSpPr>
          <p:cNvPr id="25" name="角丸四角形 24">
            <a:extLst>
              <a:ext uri="{FF2B5EF4-FFF2-40B4-BE49-F238E27FC236}">
                <a16:creationId xmlns:a16="http://schemas.microsoft.com/office/drawing/2014/main" id="{12204609-956F-8C41-90A8-40514C97476C}"/>
              </a:ext>
            </a:extLst>
          </p:cNvPr>
          <p:cNvSpPr/>
          <p:nvPr/>
        </p:nvSpPr>
        <p:spPr>
          <a:xfrm>
            <a:off x="3521355" y="2051609"/>
            <a:ext cx="2007474" cy="36933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天気予報</a:t>
            </a:r>
          </a:p>
        </p:txBody>
      </p:sp>
      <p:sp>
        <p:nvSpPr>
          <p:cNvPr id="26" name="角丸四角形 25">
            <a:extLst>
              <a:ext uri="{FF2B5EF4-FFF2-40B4-BE49-F238E27FC236}">
                <a16:creationId xmlns:a16="http://schemas.microsoft.com/office/drawing/2014/main" id="{7318C0C2-1B31-C847-9E27-91667AE99D62}"/>
              </a:ext>
            </a:extLst>
          </p:cNvPr>
          <p:cNvSpPr/>
          <p:nvPr/>
        </p:nvSpPr>
        <p:spPr>
          <a:xfrm>
            <a:off x="3562624" y="2835290"/>
            <a:ext cx="2007474" cy="369332"/>
          </a:xfrm>
          <a:prstGeom prst="roundRect">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現地状況</a:t>
            </a:r>
          </a:p>
        </p:txBody>
      </p:sp>
      <p:sp>
        <p:nvSpPr>
          <p:cNvPr id="27" name="フローチャート: 判断 26">
            <a:extLst>
              <a:ext uri="{FF2B5EF4-FFF2-40B4-BE49-F238E27FC236}">
                <a16:creationId xmlns:a16="http://schemas.microsoft.com/office/drawing/2014/main" id="{DBEE055B-0138-3841-B216-1D8EB4816167}"/>
              </a:ext>
            </a:extLst>
          </p:cNvPr>
          <p:cNvSpPr/>
          <p:nvPr/>
        </p:nvSpPr>
        <p:spPr>
          <a:xfrm>
            <a:off x="6161926" y="1119555"/>
            <a:ext cx="2777529" cy="666079"/>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雨天確率</a:t>
            </a:r>
            <a:endParaRPr kumimoji="1" lang="en-US" altLang="ja-JP" dirty="0">
              <a:solidFill>
                <a:schemeClr val="tx1"/>
              </a:solidFill>
            </a:endParaRPr>
          </a:p>
          <a:p>
            <a:pPr algn="ctr"/>
            <a:r>
              <a:rPr kumimoji="1" lang="ja-JP" altLang="en-US">
                <a:solidFill>
                  <a:schemeClr val="tx1"/>
                </a:solidFill>
              </a:rPr>
              <a:t>９０％以下</a:t>
            </a:r>
          </a:p>
        </p:txBody>
      </p:sp>
      <p:sp>
        <p:nvSpPr>
          <p:cNvPr id="28" name="正方形/長方形 27">
            <a:extLst>
              <a:ext uri="{FF2B5EF4-FFF2-40B4-BE49-F238E27FC236}">
                <a16:creationId xmlns:a16="http://schemas.microsoft.com/office/drawing/2014/main" id="{C436A98F-F529-9447-B266-DD4395897214}"/>
              </a:ext>
            </a:extLst>
          </p:cNvPr>
          <p:cNvSpPr/>
          <p:nvPr/>
        </p:nvSpPr>
        <p:spPr>
          <a:xfrm>
            <a:off x="9590216" y="1262423"/>
            <a:ext cx="2034097"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中止（日程変更）</a:t>
            </a:r>
          </a:p>
        </p:txBody>
      </p:sp>
      <p:sp>
        <p:nvSpPr>
          <p:cNvPr id="29" name="正方形/長方形 28">
            <a:extLst>
              <a:ext uri="{FF2B5EF4-FFF2-40B4-BE49-F238E27FC236}">
                <a16:creationId xmlns:a16="http://schemas.microsoft.com/office/drawing/2014/main" id="{A2ED83CF-BFD1-7A43-BA20-B11668F1A714}"/>
              </a:ext>
            </a:extLst>
          </p:cNvPr>
          <p:cNvSpPr/>
          <p:nvPr/>
        </p:nvSpPr>
        <p:spPr>
          <a:xfrm>
            <a:off x="9590216" y="2051609"/>
            <a:ext cx="2034097"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中止（日程変更）</a:t>
            </a:r>
          </a:p>
        </p:txBody>
      </p:sp>
      <p:sp>
        <p:nvSpPr>
          <p:cNvPr id="30" name="正方形/長方形 29">
            <a:extLst>
              <a:ext uri="{FF2B5EF4-FFF2-40B4-BE49-F238E27FC236}">
                <a16:creationId xmlns:a16="http://schemas.microsoft.com/office/drawing/2014/main" id="{B38BF63F-F97E-804D-BDD5-29740DDCB0F6}"/>
              </a:ext>
            </a:extLst>
          </p:cNvPr>
          <p:cNvSpPr/>
          <p:nvPr/>
        </p:nvSpPr>
        <p:spPr>
          <a:xfrm>
            <a:off x="9621676" y="4871138"/>
            <a:ext cx="2034097"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中止</a:t>
            </a:r>
            <a:r>
              <a:rPr kumimoji="1" lang="en-US" altLang="ja-JP" dirty="0">
                <a:solidFill>
                  <a:schemeClr val="tx1"/>
                </a:solidFill>
              </a:rPr>
              <a:t> or </a:t>
            </a:r>
            <a:r>
              <a:rPr kumimoji="1" lang="ja-JP" altLang="en-US">
                <a:solidFill>
                  <a:schemeClr val="tx1"/>
                </a:solidFill>
              </a:rPr>
              <a:t>待機</a:t>
            </a:r>
          </a:p>
        </p:txBody>
      </p:sp>
      <p:sp>
        <p:nvSpPr>
          <p:cNvPr id="33" name="フローチャート: 判断 32">
            <a:extLst>
              <a:ext uri="{FF2B5EF4-FFF2-40B4-BE49-F238E27FC236}">
                <a16:creationId xmlns:a16="http://schemas.microsoft.com/office/drawing/2014/main" id="{E94AEA11-D95A-2247-A75E-A10E1F74B755}"/>
              </a:ext>
            </a:extLst>
          </p:cNvPr>
          <p:cNvSpPr/>
          <p:nvPr/>
        </p:nvSpPr>
        <p:spPr>
          <a:xfrm>
            <a:off x="6161926" y="1903236"/>
            <a:ext cx="2777529" cy="666079"/>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雨天確率</a:t>
            </a:r>
            <a:endParaRPr kumimoji="1" lang="en-US" altLang="ja-JP" dirty="0">
              <a:solidFill>
                <a:schemeClr val="tx1"/>
              </a:solidFill>
            </a:endParaRPr>
          </a:p>
          <a:p>
            <a:pPr algn="ctr"/>
            <a:r>
              <a:rPr kumimoji="1" lang="ja-JP" altLang="en-US">
                <a:solidFill>
                  <a:schemeClr val="tx1"/>
                </a:solidFill>
              </a:rPr>
              <a:t>６０％以下</a:t>
            </a:r>
          </a:p>
        </p:txBody>
      </p:sp>
      <p:sp>
        <p:nvSpPr>
          <p:cNvPr id="34" name="フローチャート: 判断 33">
            <a:extLst>
              <a:ext uri="{FF2B5EF4-FFF2-40B4-BE49-F238E27FC236}">
                <a16:creationId xmlns:a16="http://schemas.microsoft.com/office/drawing/2014/main" id="{FFF5125C-127F-4E4A-BB76-6057F8C86507}"/>
              </a:ext>
            </a:extLst>
          </p:cNvPr>
          <p:cNvSpPr/>
          <p:nvPr/>
        </p:nvSpPr>
        <p:spPr>
          <a:xfrm>
            <a:off x="6161926" y="2686917"/>
            <a:ext cx="2777529" cy="666079"/>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雨量無し</a:t>
            </a:r>
            <a:endParaRPr kumimoji="1" lang="en-US" altLang="ja-JP" dirty="0">
              <a:solidFill>
                <a:schemeClr val="tx1"/>
              </a:solidFill>
            </a:endParaRPr>
          </a:p>
        </p:txBody>
      </p:sp>
      <p:sp>
        <p:nvSpPr>
          <p:cNvPr id="35" name="フローチャート: 判断 34">
            <a:extLst>
              <a:ext uri="{FF2B5EF4-FFF2-40B4-BE49-F238E27FC236}">
                <a16:creationId xmlns:a16="http://schemas.microsoft.com/office/drawing/2014/main" id="{117B4381-837B-8841-8323-78E27CFB1BC6}"/>
              </a:ext>
            </a:extLst>
          </p:cNvPr>
          <p:cNvSpPr/>
          <p:nvPr/>
        </p:nvSpPr>
        <p:spPr>
          <a:xfrm>
            <a:off x="6161926" y="3466948"/>
            <a:ext cx="2777529" cy="666079"/>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風速常時</a:t>
            </a:r>
            <a:endParaRPr kumimoji="1" lang="en-US" altLang="ja-JP" dirty="0">
              <a:solidFill>
                <a:schemeClr val="tx1"/>
              </a:solidFill>
            </a:endParaRPr>
          </a:p>
          <a:p>
            <a:pPr algn="ctr"/>
            <a:r>
              <a:rPr kumimoji="1" lang="en-US" altLang="ja-JP" dirty="0">
                <a:solidFill>
                  <a:schemeClr val="tx1"/>
                </a:solidFill>
              </a:rPr>
              <a:t>5m/s</a:t>
            </a:r>
            <a:r>
              <a:rPr kumimoji="1" lang="ja-JP" altLang="en-US" dirty="0">
                <a:solidFill>
                  <a:schemeClr val="tx1"/>
                </a:solidFill>
              </a:rPr>
              <a:t>以下</a:t>
            </a:r>
            <a:endParaRPr kumimoji="1" lang="en-US" altLang="ja-JP" dirty="0">
              <a:solidFill>
                <a:schemeClr val="tx1"/>
              </a:solidFill>
            </a:endParaRPr>
          </a:p>
        </p:txBody>
      </p:sp>
      <p:sp>
        <p:nvSpPr>
          <p:cNvPr id="36" name="正方形/長方形 35">
            <a:extLst>
              <a:ext uri="{FF2B5EF4-FFF2-40B4-BE49-F238E27FC236}">
                <a16:creationId xmlns:a16="http://schemas.microsoft.com/office/drawing/2014/main" id="{D0A90465-A8B8-F542-AEBA-6F3C754E35A1}"/>
              </a:ext>
            </a:extLst>
          </p:cNvPr>
          <p:cNvSpPr/>
          <p:nvPr/>
        </p:nvSpPr>
        <p:spPr>
          <a:xfrm>
            <a:off x="9590216" y="2840795"/>
            <a:ext cx="2034097"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中止（日程変更）</a:t>
            </a:r>
          </a:p>
        </p:txBody>
      </p:sp>
      <p:sp>
        <p:nvSpPr>
          <p:cNvPr id="37" name="角丸四角形 36">
            <a:extLst>
              <a:ext uri="{FF2B5EF4-FFF2-40B4-BE49-F238E27FC236}">
                <a16:creationId xmlns:a16="http://schemas.microsoft.com/office/drawing/2014/main" id="{F830D58B-C21A-924E-BD73-1BEB68401443}"/>
              </a:ext>
            </a:extLst>
          </p:cNvPr>
          <p:cNvSpPr/>
          <p:nvPr/>
        </p:nvSpPr>
        <p:spPr>
          <a:xfrm>
            <a:off x="6546953" y="4256754"/>
            <a:ext cx="2007474"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実施</a:t>
            </a:r>
          </a:p>
        </p:txBody>
      </p:sp>
      <p:sp>
        <p:nvSpPr>
          <p:cNvPr id="38" name="角丸四角形 37">
            <a:extLst>
              <a:ext uri="{FF2B5EF4-FFF2-40B4-BE49-F238E27FC236}">
                <a16:creationId xmlns:a16="http://schemas.microsoft.com/office/drawing/2014/main" id="{61DDC50D-2A79-D041-8D34-4875A21F59F1}"/>
              </a:ext>
            </a:extLst>
          </p:cNvPr>
          <p:cNvSpPr/>
          <p:nvPr/>
        </p:nvSpPr>
        <p:spPr>
          <a:xfrm>
            <a:off x="483863" y="4891780"/>
            <a:ext cx="2007474" cy="369332"/>
          </a:xfrm>
          <a:prstGeom prst="roundRect">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当日（実施中</a:t>
            </a:r>
            <a:r>
              <a:rPr kumimoji="1" lang="en-US" altLang="ja-JP"/>
              <a:t>)</a:t>
            </a:r>
            <a:endParaRPr kumimoji="1" lang="ja-JP" altLang="en-US"/>
          </a:p>
        </p:txBody>
      </p:sp>
      <p:sp>
        <p:nvSpPr>
          <p:cNvPr id="39" name="フローチャート: 判断 38">
            <a:extLst>
              <a:ext uri="{FF2B5EF4-FFF2-40B4-BE49-F238E27FC236}">
                <a16:creationId xmlns:a16="http://schemas.microsoft.com/office/drawing/2014/main" id="{3A154ED7-D7CB-BC40-A90C-DC3A5F9B39C2}"/>
              </a:ext>
            </a:extLst>
          </p:cNvPr>
          <p:cNvSpPr/>
          <p:nvPr/>
        </p:nvSpPr>
        <p:spPr>
          <a:xfrm>
            <a:off x="6161925" y="4749813"/>
            <a:ext cx="2777529" cy="666079"/>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雨量無し</a:t>
            </a:r>
            <a:endParaRPr kumimoji="1" lang="en-US" altLang="ja-JP" dirty="0">
              <a:solidFill>
                <a:schemeClr val="tx1"/>
              </a:solidFill>
            </a:endParaRPr>
          </a:p>
        </p:txBody>
      </p:sp>
      <p:sp>
        <p:nvSpPr>
          <p:cNvPr id="40" name="フローチャート: 判断 39">
            <a:extLst>
              <a:ext uri="{FF2B5EF4-FFF2-40B4-BE49-F238E27FC236}">
                <a16:creationId xmlns:a16="http://schemas.microsoft.com/office/drawing/2014/main" id="{FED9EAE5-3742-2F45-95F2-E92FF75EC6A4}"/>
              </a:ext>
            </a:extLst>
          </p:cNvPr>
          <p:cNvSpPr/>
          <p:nvPr/>
        </p:nvSpPr>
        <p:spPr>
          <a:xfrm>
            <a:off x="6161924" y="5539619"/>
            <a:ext cx="2777529" cy="666079"/>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風速常時</a:t>
            </a:r>
            <a:endParaRPr kumimoji="1" lang="en-US" altLang="ja-JP" dirty="0">
              <a:solidFill>
                <a:schemeClr val="tx1"/>
              </a:solidFill>
            </a:endParaRPr>
          </a:p>
          <a:p>
            <a:pPr algn="ctr"/>
            <a:r>
              <a:rPr kumimoji="1" lang="en-US" altLang="ja-JP" dirty="0">
                <a:solidFill>
                  <a:schemeClr val="tx1"/>
                </a:solidFill>
              </a:rPr>
              <a:t>5m/s</a:t>
            </a:r>
            <a:r>
              <a:rPr kumimoji="1" lang="ja-JP" altLang="en-US">
                <a:solidFill>
                  <a:schemeClr val="tx1"/>
                </a:solidFill>
              </a:rPr>
              <a:t>以下</a:t>
            </a:r>
            <a:endParaRPr kumimoji="1" lang="en-US" altLang="ja-JP" dirty="0">
              <a:solidFill>
                <a:schemeClr val="tx1"/>
              </a:solidFill>
            </a:endParaRPr>
          </a:p>
        </p:txBody>
      </p:sp>
      <p:sp>
        <p:nvSpPr>
          <p:cNvPr id="42" name="角丸四角形 41">
            <a:extLst>
              <a:ext uri="{FF2B5EF4-FFF2-40B4-BE49-F238E27FC236}">
                <a16:creationId xmlns:a16="http://schemas.microsoft.com/office/drawing/2014/main" id="{CCC8AB34-8042-BB4A-B15D-90FB98D419D7}"/>
              </a:ext>
            </a:extLst>
          </p:cNvPr>
          <p:cNvSpPr/>
          <p:nvPr/>
        </p:nvSpPr>
        <p:spPr>
          <a:xfrm>
            <a:off x="3562624" y="4891780"/>
            <a:ext cx="2007474" cy="369332"/>
          </a:xfrm>
          <a:prstGeom prst="roundRect">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現地状況</a:t>
            </a:r>
          </a:p>
        </p:txBody>
      </p:sp>
      <p:sp>
        <p:nvSpPr>
          <p:cNvPr id="43" name="正方形/長方形 42">
            <a:extLst>
              <a:ext uri="{FF2B5EF4-FFF2-40B4-BE49-F238E27FC236}">
                <a16:creationId xmlns:a16="http://schemas.microsoft.com/office/drawing/2014/main" id="{FC0E3487-BED6-9040-BA50-04DE6CEDA9A9}"/>
              </a:ext>
            </a:extLst>
          </p:cNvPr>
          <p:cNvSpPr/>
          <p:nvPr/>
        </p:nvSpPr>
        <p:spPr>
          <a:xfrm>
            <a:off x="9590215" y="3647874"/>
            <a:ext cx="2034097"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中止</a:t>
            </a:r>
            <a:r>
              <a:rPr kumimoji="1" lang="en-US" altLang="ja-JP" dirty="0">
                <a:solidFill>
                  <a:schemeClr val="tx1"/>
                </a:solidFill>
              </a:rPr>
              <a:t> or </a:t>
            </a:r>
            <a:r>
              <a:rPr kumimoji="1" lang="ja-JP" altLang="en-US">
                <a:solidFill>
                  <a:schemeClr val="tx1"/>
                </a:solidFill>
              </a:rPr>
              <a:t>待機</a:t>
            </a:r>
          </a:p>
        </p:txBody>
      </p:sp>
      <p:sp>
        <p:nvSpPr>
          <p:cNvPr id="44" name="正方形/長方形 43">
            <a:extLst>
              <a:ext uri="{FF2B5EF4-FFF2-40B4-BE49-F238E27FC236}">
                <a16:creationId xmlns:a16="http://schemas.microsoft.com/office/drawing/2014/main" id="{4E117150-07E3-014E-B55B-15F998B0C4E9}"/>
              </a:ext>
            </a:extLst>
          </p:cNvPr>
          <p:cNvSpPr/>
          <p:nvPr/>
        </p:nvSpPr>
        <p:spPr>
          <a:xfrm>
            <a:off x="9621675" y="5660324"/>
            <a:ext cx="2034097"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中止</a:t>
            </a:r>
            <a:r>
              <a:rPr kumimoji="1" lang="en-US" altLang="ja-JP" dirty="0">
                <a:solidFill>
                  <a:schemeClr val="tx1"/>
                </a:solidFill>
              </a:rPr>
              <a:t> or </a:t>
            </a:r>
            <a:r>
              <a:rPr kumimoji="1" lang="ja-JP" altLang="en-US">
                <a:solidFill>
                  <a:schemeClr val="tx1"/>
                </a:solidFill>
              </a:rPr>
              <a:t>待機</a:t>
            </a:r>
          </a:p>
        </p:txBody>
      </p:sp>
      <p:sp>
        <p:nvSpPr>
          <p:cNvPr id="46" name="ストライプ矢印 45">
            <a:extLst>
              <a:ext uri="{FF2B5EF4-FFF2-40B4-BE49-F238E27FC236}">
                <a16:creationId xmlns:a16="http://schemas.microsoft.com/office/drawing/2014/main" id="{5ED605B9-6BB9-564F-86C9-B69E1EB44A12}"/>
              </a:ext>
            </a:extLst>
          </p:cNvPr>
          <p:cNvSpPr/>
          <p:nvPr/>
        </p:nvSpPr>
        <p:spPr>
          <a:xfrm rot="5400000">
            <a:off x="-2076516" y="2337830"/>
            <a:ext cx="4552421" cy="168168"/>
          </a:xfrm>
          <a:prstGeom prst="stripedRightArrow">
            <a:avLst>
              <a:gd name="adj1" fmla="val 31870"/>
              <a:gd name="adj2" fmla="val 2660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3370C2D0-B538-CB44-90B1-8C0F45B9BE21}"/>
              </a:ext>
            </a:extLst>
          </p:cNvPr>
          <p:cNvSpPr/>
          <p:nvPr/>
        </p:nvSpPr>
        <p:spPr>
          <a:xfrm>
            <a:off x="9590215" y="6286845"/>
            <a:ext cx="2034097" cy="36933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完了</a:t>
            </a:r>
          </a:p>
        </p:txBody>
      </p:sp>
      <p:cxnSp>
        <p:nvCxnSpPr>
          <p:cNvPr id="49" name="直線矢印コネクタ 48">
            <a:extLst>
              <a:ext uri="{FF2B5EF4-FFF2-40B4-BE49-F238E27FC236}">
                <a16:creationId xmlns:a16="http://schemas.microsoft.com/office/drawing/2014/main" id="{B3BD7412-C51F-DA49-B5D0-814B2CDD0DEF}"/>
              </a:ext>
            </a:extLst>
          </p:cNvPr>
          <p:cNvCxnSpPr>
            <a:stCxn id="27" idx="2"/>
            <a:endCxn id="33" idx="0"/>
          </p:cNvCxnSpPr>
          <p:nvPr/>
        </p:nvCxnSpPr>
        <p:spPr>
          <a:xfrm>
            <a:off x="7550691" y="1785634"/>
            <a:ext cx="0" cy="11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0EA16443-4A39-5743-9949-0CB0FB742FAB}"/>
              </a:ext>
            </a:extLst>
          </p:cNvPr>
          <p:cNvCxnSpPr>
            <a:stCxn id="33" idx="2"/>
            <a:endCxn id="34" idx="0"/>
          </p:cNvCxnSpPr>
          <p:nvPr/>
        </p:nvCxnSpPr>
        <p:spPr>
          <a:xfrm>
            <a:off x="7550691" y="2569315"/>
            <a:ext cx="0" cy="11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CD655F96-8AD6-9245-916C-F06033B5223C}"/>
              </a:ext>
            </a:extLst>
          </p:cNvPr>
          <p:cNvCxnSpPr>
            <a:stCxn id="34" idx="2"/>
            <a:endCxn id="35" idx="0"/>
          </p:cNvCxnSpPr>
          <p:nvPr/>
        </p:nvCxnSpPr>
        <p:spPr>
          <a:xfrm>
            <a:off x="7550691" y="3352996"/>
            <a:ext cx="0" cy="113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B398E0A9-15B0-B54A-BDAB-A3A1D5E7ADDE}"/>
              </a:ext>
            </a:extLst>
          </p:cNvPr>
          <p:cNvCxnSpPr>
            <a:cxnSpLocks/>
            <a:stCxn id="35" idx="2"/>
            <a:endCxn id="37" idx="0"/>
          </p:cNvCxnSpPr>
          <p:nvPr/>
        </p:nvCxnSpPr>
        <p:spPr>
          <a:xfrm flipH="1">
            <a:off x="7550690" y="4133027"/>
            <a:ext cx="1" cy="123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0281B548-612D-8C48-9D39-31BDB39A8E41}"/>
              </a:ext>
            </a:extLst>
          </p:cNvPr>
          <p:cNvCxnSpPr>
            <a:cxnSpLocks/>
            <a:stCxn id="37" idx="2"/>
            <a:endCxn id="39" idx="0"/>
          </p:cNvCxnSpPr>
          <p:nvPr/>
        </p:nvCxnSpPr>
        <p:spPr>
          <a:xfrm>
            <a:off x="7550690" y="4626086"/>
            <a:ext cx="0" cy="123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47F7A62D-2C28-E846-9511-E103C3155789}"/>
              </a:ext>
            </a:extLst>
          </p:cNvPr>
          <p:cNvCxnSpPr>
            <a:stCxn id="39" idx="2"/>
            <a:endCxn id="40" idx="0"/>
          </p:cNvCxnSpPr>
          <p:nvPr/>
        </p:nvCxnSpPr>
        <p:spPr>
          <a:xfrm flipH="1">
            <a:off x="7550689" y="5415892"/>
            <a:ext cx="1" cy="123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右矢印 67">
            <a:extLst>
              <a:ext uri="{FF2B5EF4-FFF2-40B4-BE49-F238E27FC236}">
                <a16:creationId xmlns:a16="http://schemas.microsoft.com/office/drawing/2014/main" id="{B8F387CD-D428-0D41-9744-850C032140B6}"/>
              </a:ext>
            </a:extLst>
          </p:cNvPr>
          <p:cNvSpPr/>
          <p:nvPr/>
        </p:nvSpPr>
        <p:spPr>
          <a:xfrm>
            <a:off x="8939453" y="1398932"/>
            <a:ext cx="650762" cy="1078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右矢印 68">
            <a:extLst>
              <a:ext uri="{FF2B5EF4-FFF2-40B4-BE49-F238E27FC236}">
                <a16:creationId xmlns:a16="http://schemas.microsoft.com/office/drawing/2014/main" id="{51D03557-6187-B547-A647-A07461CFACD8}"/>
              </a:ext>
            </a:extLst>
          </p:cNvPr>
          <p:cNvSpPr/>
          <p:nvPr/>
        </p:nvSpPr>
        <p:spPr>
          <a:xfrm>
            <a:off x="8955184" y="2181923"/>
            <a:ext cx="650762" cy="1078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右矢印 69">
            <a:extLst>
              <a:ext uri="{FF2B5EF4-FFF2-40B4-BE49-F238E27FC236}">
                <a16:creationId xmlns:a16="http://schemas.microsoft.com/office/drawing/2014/main" id="{133FC4D1-C33D-8445-8081-11B24D65E950}"/>
              </a:ext>
            </a:extLst>
          </p:cNvPr>
          <p:cNvSpPr/>
          <p:nvPr/>
        </p:nvSpPr>
        <p:spPr>
          <a:xfrm>
            <a:off x="8955184" y="2960855"/>
            <a:ext cx="650762" cy="1078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右矢印 70">
            <a:extLst>
              <a:ext uri="{FF2B5EF4-FFF2-40B4-BE49-F238E27FC236}">
                <a16:creationId xmlns:a16="http://schemas.microsoft.com/office/drawing/2014/main" id="{69EEDC7F-3BD5-E345-921F-37937348475A}"/>
              </a:ext>
            </a:extLst>
          </p:cNvPr>
          <p:cNvSpPr/>
          <p:nvPr/>
        </p:nvSpPr>
        <p:spPr>
          <a:xfrm>
            <a:off x="8939453" y="3737447"/>
            <a:ext cx="650762" cy="1078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右矢印 71">
            <a:extLst>
              <a:ext uri="{FF2B5EF4-FFF2-40B4-BE49-F238E27FC236}">
                <a16:creationId xmlns:a16="http://schemas.microsoft.com/office/drawing/2014/main" id="{6F577D28-CA7D-F740-B2BA-04789ADE3CF8}"/>
              </a:ext>
            </a:extLst>
          </p:cNvPr>
          <p:cNvSpPr/>
          <p:nvPr/>
        </p:nvSpPr>
        <p:spPr>
          <a:xfrm>
            <a:off x="8955184" y="5028939"/>
            <a:ext cx="650762" cy="1078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右矢印 72">
            <a:extLst>
              <a:ext uri="{FF2B5EF4-FFF2-40B4-BE49-F238E27FC236}">
                <a16:creationId xmlns:a16="http://schemas.microsoft.com/office/drawing/2014/main" id="{26E89D07-7B42-EF40-AB2F-72034B0FA247}"/>
              </a:ext>
            </a:extLst>
          </p:cNvPr>
          <p:cNvSpPr/>
          <p:nvPr/>
        </p:nvSpPr>
        <p:spPr>
          <a:xfrm>
            <a:off x="8939384" y="5812619"/>
            <a:ext cx="650762" cy="1078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屈折矢印 77">
            <a:extLst>
              <a:ext uri="{FF2B5EF4-FFF2-40B4-BE49-F238E27FC236}">
                <a16:creationId xmlns:a16="http://schemas.microsoft.com/office/drawing/2014/main" id="{C7917A7E-E6BA-1641-8EF2-DF74CDDF6FF2}"/>
              </a:ext>
            </a:extLst>
          </p:cNvPr>
          <p:cNvSpPr/>
          <p:nvPr/>
        </p:nvSpPr>
        <p:spPr>
          <a:xfrm rot="5400000">
            <a:off x="8385235" y="5367617"/>
            <a:ext cx="338383" cy="2034096"/>
          </a:xfrm>
          <a:prstGeom prst="bentUpArrow">
            <a:avLst>
              <a:gd name="adj1" fmla="val 18747"/>
              <a:gd name="adj2" fmla="val 1816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5E9AC183-661C-5F4F-8DDB-13B50EC2F0AB}"/>
              </a:ext>
            </a:extLst>
          </p:cNvPr>
          <p:cNvSpPr txBox="1"/>
          <p:nvPr/>
        </p:nvSpPr>
        <p:spPr>
          <a:xfrm>
            <a:off x="7699731" y="1657505"/>
            <a:ext cx="545342" cy="369332"/>
          </a:xfrm>
          <a:prstGeom prst="rect">
            <a:avLst/>
          </a:prstGeom>
          <a:noFill/>
        </p:spPr>
        <p:txBody>
          <a:bodyPr wrap="none" rtlCol="0">
            <a:spAutoFit/>
          </a:bodyPr>
          <a:lstStyle/>
          <a:p>
            <a:r>
              <a:rPr kumimoji="1" lang="en-US" altLang="ja-JP" dirty="0"/>
              <a:t>YES</a:t>
            </a:r>
            <a:endParaRPr kumimoji="1" lang="ja-JP" altLang="en-US"/>
          </a:p>
        </p:txBody>
      </p:sp>
      <p:sp>
        <p:nvSpPr>
          <p:cNvPr id="80" name="テキスト ボックス 79">
            <a:extLst>
              <a:ext uri="{FF2B5EF4-FFF2-40B4-BE49-F238E27FC236}">
                <a16:creationId xmlns:a16="http://schemas.microsoft.com/office/drawing/2014/main" id="{F3A52C0A-E6F7-BE42-9B5E-9CDFCB5C480C}"/>
              </a:ext>
            </a:extLst>
          </p:cNvPr>
          <p:cNvSpPr txBox="1"/>
          <p:nvPr/>
        </p:nvSpPr>
        <p:spPr>
          <a:xfrm>
            <a:off x="7699731" y="2429492"/>
            <a:ext cx="545342" cy="369332"/>
          </a:xfrm>
          <a:prstGeom prst="rect">
            <a:avLst/>
          </a:prstGeom>
          <a:noFill/>
        </p:spPr>
        <p:txBody>
          <a:bodyPr wrap="none" rtlCol="0">
            <a:spAutoFit/>
          </a:bodyPr>
          <a:lstStyle/>
          <a:p>
            <a:r>
              <a:rPr kumimoji="1" lang="en-US" altLang="ja-JP" dirty="0"/>
              <a:t>YES</a:t>
            </a:r>
            <a:endParaRPr kumimoji="1" lang="ja-JP" altLang="en-US"/>
          </a:p>
        </p:txBody>
      </p:sp>
      <p:sp>
        <p:nvSpPr>
          <p:cNvPr id="81" name="テキスト ボックス 80">
            <a:extLst>
              <a:ext uri="{FF2B5EF4-FFF2-40B4-BE49-F238E27FC236}">
                <a16:creationId xmlns:a16="http://schemas.microsoft.com/office/drawing/2014/main" id="{2CA7F8FC-9643-4541-A18E-EC22230FDABF}"/>
              </a:ext>
            </a:extLst>
          </p:cNvPr>
          <p:cNvSpPr txBox="1"/>
          <p:nvPr/>
        </p:nvSpPr>
        <p:spPr>
          <a:xfrm>
            <a:off x="7699731" y="3216805"/>
            <a:ext cx="545342" cy="369332"/>
          </a:xfrm>
          <a:prstGeom prst="rect">
            <a:avLst/>
          </a:prstGeom>
          <a:noFill/>
        </p:spPr>
        <p:txBody>
          <a:bodyPr wrap="none" rtlCol="0">
            <a:spAutoFit/>
          </a:bodyPr>
          <a:lstStyle/>
          <a:p>
            <a:r>
              <a:rPr kumimoji="1" lang="en-US" altLang="ja-JP" dirty="0"/>
              <a:t>YES</a:t>
            </a:r>
            <a:endParaRPr kumimoji="1" lang="ja-JP" altLang="en-US"/>
          </a:p>
        </p:txBody>
      </p:sp>
      <p:sp>
        <p:nvSpPr>
          <p:cNvPr id="82" name="テキスト ボックス 81">
            <a:extLst>
              <a:ext uri="{FF2B5EF4-FFF2-40B4-BE49-F238E27FC236}">
                <a16:creationId xmlns:a16="http://schemas.microsoft.com/office/drawing/2014/main" id="{067084A1-2BDF-714A-9BB8-9438FC2DE12A}"/>
              </a:ext>
            </a:extLst>
          </p:cNvPr>
          <p:cNvSpPr txBox="1"/>
          <p:nvPr/>
        </p:nvSpPr>
        <p:spPr>
          <a:xfrm>
            <a:off x="7699731" y="5283518"/>
            <a:ext cx="545342" cy="369332"/>
          </a:xfrm>
          <a:prstGeom prst="rect">
            <a:avLst/>
          </a:prstGeom>
          <a:noFill/>
        </p:spPr>
        <p:txBody>
          <a:bodyPr wrap="none" rtlCol="0">
            <a:spAutoFit/>
          </a:bodyPr>
          <a:lstStyle/>
          <a:p>
            <a:r>
              <a:rPr kumimoji="1" lang="en-US" altLang="ja-JP" dirty="0"/>
              <a:t>YES</a:t>
            </a:r>
            <a:endParaRPr kumimoji="1" lang="ja-JP" altLang="en-US"/>
          </a:p>
        </p:txBody>
      </p:sp>
      <p:sp>
        <p:nvSpPr>
          <p:cNvPr id="83" name="テキスト ボックス 82">
            <a:extLst>
              <a:ext uri="{FF2B5EF4-FFF2-40B4-BE49-F238E27FC236}">
                <a16:creationId xmlns:a16="http://schemas.microsoft.com/office/drawing/2014/main" id="{637DDFEE-7937-B74A-85CF-8CB91CBC13B6}"/>
              </a:ext>
            </a:extLst>
          </p:cNvPr>
          <p:cNvSpPr txBox="1"/>
          <p:nvPr/>
        </p:nvSpPr>
        <p:spPr>
          <a:xfrm>
            <a:off x="8130810" y="6083127"/>
            <a:ext cx="545342" cy="369332"/>
          </a:xfrm>
          <a:prstGeom prst="rect">
            <a:avLst/>
          </a:prstGeom>
          <a:solidFill>
            <a:schemeClr val="bg1"/>
          </a:solidFill>
        </p:spPr>
        <p:txBody>
          <a:bodyPr wrap="none" rtlCol="0">
            <a:spAutoFit/>
          </a:bodyPr>
          <a:lstStyle/>
          <a:p>
            <a:r>
              <a:rPr kumimoji="1" lang="en-US" altLang="ja-JP" dirty="0"/>
              <a:t>YES</a:t>
            </a:r>
            <a:endParaRPr kumimoji="1" lang="ja-JP" altLang="en-US"/>
          </a:p>
        </p:txBody>
      </p:sp>
      <p:sp>
        <p:nvSpPr>
          <p:cNvPr id="84" name="テキスト ボックス 83">
            <a:extLst>
              <a:ext uri="{FF2B5EF4-FFF2-40B4-BE49-F238E27FC236}">
                <a16:creationId xmlns:a16="http://schemas.microsoft.com/office/drawing/2014/main" id="{4CBDD742-90A5-2940-A1C5-9AF8A9EB626D}"/>
              </a:ext>
            </a:extLst>
          </p:cNvPr>
          <p:cNvSpPr txBox="1"/>
          <p:nvPr/>
        </p:nvSpPr>
        <p:spPr>
          <a:xfrm>
            <a:off x="8955184" y="1119555"/>
            <a:ext cx="554960" cy="369332"/>
          </a:xfrm>
          <a:prstGeom prst="rect">
            <a:avLst/>
          </a:prstGeom>
          <a:noFill/>
        </p:spPr>
        <p:txBody>
          <a:bodyPr wrap="none" rtlCol="0">
            <a:spAutoFit/>
          </a:bodyPr>
          <a:lstStyle/>
          <a:p>
            <a:r>
              <a:rPr kumimoji="1" lang="en-US" altLang="ja-JP" dirty="0"/>
              <a:t>NO</a:t>
            </a:r>
          </a:p>
        </p:txBody>
      </p:sp>
      <p:sp>
        <p:nvSpPr>
          <p:cNvPr id="85" name="テキスト ボックス 84">
            <a:extLst>
              <a:ext uri="{FF2B5EF4-FFF2-40B4-BE49-F238E27FC236}">
                <a16:creationId xmlns:a16="http://schemas.microsoft.com/office/drawing/2014/main" id="{1AFEDB2F-04A7-DE4C-A796-03816AD1E186}"/>
              </a:ext>
            </a:extLst>
          </p:cNvPr>
          <p:cNvSpPr txBox="1"/>
          <p:nvPr/>
        </p:nvSpPr>
        <p:spPr>
          <a:xfrm>
            <a:off x="8955184" y="1913205"/>
            <a:ext cx="554960" cy="369332"/>
          </a:xfrm>
          <a:prstGeom prst="rect">
            <a:avLst/>
          </a:prstGeom>
          <a:noFill/>
        </p:spPr>
        <p:txBody>
          <a:bodyPr wrap="none" rtlCol="0">
            <a:spAutoFit/>
          </a:bodyPr>
          <a:lstStyle/>
          <a:p>
            <a:r>
              <a:rPr kumimoji="1" lang="en-US" altLang="ja-JP" dirty="0"/>
              <a:t>NO</a:t>
            </a:r>
          </a:p>
        </p:txBody>
      </p:sp>
      <p:sp>
        <p:nvSpPr>
          <p:cNvPr id="86" name="テキスト ボックス 85">
            <a:extLst>
              <a:ext uri="{FF2B5EF4-FFF2-40B4-BE49-F238E27FC236}">
                <a16:creationId xmlns:a16="http://schemas.microsoft.com/office/drawing/2014/main" id="{523C9FCA-EBE1-D646-95B4-0F1860060B81}"/>
              </a:ext>
            </a:extLst>
          </p:cNvPr>
          <p:cNvSpPr txBox="1"/>
          <p:nvPr/>
        </p:nvSpPr>
        <p:spPr>
          <a:xfrm>
            <a:off x="8963207" y="2692261"/>
            <a:ext cx="554960" cy="369332"/>
          </a:xfrm>
          <a:prstGeom prst="rect">
            <a:avLst/>
          </a:prstGeom>
          <a:noFill/>
        </p:spPr>
        <p:txBody>
          <a:bodyPr wrap="none" rtlCol="0">
            <a:spAutoFit/>
          </a:bodyPr>
          <a:lstStyle/>
          <a:p>
            <a:r>
              <a:rPr kumimoji="1" lang="en-US" altLang="ja-JP" dirty="0"/>
              <a:t>NO</a:t>
            </a:r>
          </a:p>
        </p:txBody>
      </p:sp>
      <p:sp>
        <p:nvSpPr>
          <p:cNvPr id="87" name="テキスト ボックス 86">
            <a:extLst>
              <a:ext uri="{FF2B5EF4-FFF2-40B4-BE49-F238E27FC236}">
                <a16:creationId xmlns:a16="http://schemas.microsoft.com/office/drawing/2014/main" id="{407EC57A-16DF-0941-BEF2-DB943D0AB6BB}"/>
              </a:ext>
            </a:extLst>
          </p:cNvPr>
          <p:cNvSpPr txBox="1"/>
          <p:nvPr/>
        </p:nvSpPr>
        <p:spPr>
          <a:xfrm>
            <a:off x="8963207" y="3457855"/>
            <a:ext cx="554960" cy="369332"/>
          </a:xfrm>
          <a:prstGeom prst="rect">
            <a:avLst/>
          </a:prstGeom>
          <a:noFill/>
        </p:spPr>
        <p:txBody>
          <a:bodyPr wrap="none" rtlCol="0">
            <a:spAutoFit/>
          </a:bodyPr>
          <a:lstStyle/>
          <a:p>
            <a:r>
              <a:rPr kumimoji="1" lang="en-US" altLang="ja-JP" dirty="0"/>
              <a:t>NO</a:t>
            </a:r>
          </a:p>
        </p:txBody>
      </p:sp>
      <p:sp>
        <p:nvSpPr>
          <p:cNvPr id="88" name="テキスト ボックス 87">
            <a:extLst>
              <a:ext uri="{FF2B5EF4-FFF2-40B4-BE49-F238E27FC236}">
                <a16:creationId xmlns:a16="http://schemas.microsoft.com/office/drawing/2014/main" id="{17058C2F-CB57-BD4B-A831-6BF8DD05B5A2}"/>
              </a:ext>
            </a:extLst>
          </p:cNvPr>
          <p:cNvSpPr txBox="1"/>
          <p:nvPr/>
        </p:nvSpPr>
        <p:spPr>
          <a:xfrm>
            <a:off x="8976321" y="4748273"/>
            <a:ext cx="554960" cy="369332"/>
          </a:xfrm>
          <a:prstGeom prst="rect">
            <a:avLst/>
          </a:prstGeom>
          <a:noFill/>
        </p:spPr>
        <p:txBody>
          <a:bodyPr wrap="none" rtlCol="0">
            <a:spAutoFit/>
          </a:bodyPr>
          <a:lstStyle/>
          <a:p>
            <a:r>
              <a:rPr kumimoji="1" lang="en-US" altLang="ja-JP" dirty="0"/>
              <a:t>NO</a:t>
            </a:r>
          </a:p>
        </p:txBody>
      </p:sp>
      <p:sp>
        <p:nvSpPr>
          <p:cNvPr id="89" name="テキスト ボックス 88">
            <a:extLst>
              <a:ext uri="{FF2B5EF4-FFF2-40B4-BE49-F238E27FC236}">
                <a16:creationId xmlns:a16="http://schemas.microsoft.com/office/drawing/2014/main" id="{02A89D50-F8CC-3449-B748-EA526E7BB301}"/>
              </a:ext>
            </a:extLst>
          </p:cNvPr>
          <p:cNvSpPr txBox="1"/>
          <p:nvPr/>
        </p:nvSpPr>
        <p:spPr>
          <a:xfrm>
            <a:off x="8970982" y="5526051"/>
            <a:ext cx="554960" cy="369332"/>
          </a:xfrm>
          <a:prstGeom prst="rect">
            <a:avLst/>
          </a:prstGeom>
          <a:noFill/>
        </p:spPr>
        <p:txBody>
          <a:bodyPr wrap="none" rtlCol="0">
            <a:spAutoFit/>
          </a:bodyPr>
          <a:lstStyle/>
          <a:p>
            <a:r>
              <a:rPr kumimoji="1" lang="en-US" altLang="ja-JP" dirty="0"/>
              <a:t>NO</a:t>
            </a:r>
          </a:p>
        </p:txBody>
      </p:sp>
      <p:sp>
        <p:nvSpPr>
          <p:cNvPr id="4" name="テキスト ボックス 3"/>
          <p:cNvSpPr txBox="1"/>
          <p:nvPr/>
        </p:nvSpPr>
        <p:spPr>
          <a:xfrm>
            <a:off x="947548" y="2461197"/>
            <a:ext cx="5724644" cy="338554"/>
          </a:xfrm>
          <a:prstGeom prst="rect">
            <a:avLst/>
          </a:prstGeom>
          <a:noFill/>
        </p:spPr>
        <p:txBody>
          <a:bodyPr wrap="none" rtlCol="0">
            <a:spAutoFit/>
          </a:bodyPr>
          <a:lstStyle/>
          <a:p>
            <a:r>
              <a:rPr kumimoji="1" lang="en-US" altLang="ja-JP" sz="1600" dirty="0"/>
              <a:t>※</a:t>
            </a:r>
            <a:r>
              <a:rPr kumimoji="1" lang="ja-JP" altLang="en-US" sz="1600" dirty="0"/>
              <a:t>１日前の時点で雨天である場合は中止（日程変更）する。</a:t>
            </a:r>
          </a:p>
        </p:txBody>
      </p:sp>
    </p:spTree>
    <p:extLst>
      <p:ext uri="{BB962C8B-B14F-4D97-AF65-F5344CB8AC3E}">
        <p14:creationId xmlns:p14="http://schemas.microsoft.com/office/powerpoint/2010/main" val="3795733542"/>
      </p:ext>
    </p:extLst>
  </p:cSld>
  <p:clrMapOvr>
    <a:masterClrMapping/>
  </p:clrMapOvr>
</p:sld>
</file>

<file path=ppt/theme/theme1.xml><?xml version="1.0" encoding="utf-8"?>
<a:theme xmlns:a="http://schemas.openxmlformats.org/drawingml/2006/main" name="ギャラリー">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TM10001114[[fn=ギャラリー]]</Template>
  <TotalTime>797</TotalTime>
  <Words>1142</Words>
  <Application>Microsoft Office PowerPoint</Application>
  <PresentationFormat>ワイド画面</PresentationFormat>
  <Paragraphs>125</Paragraphs>
  <Slides>9</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9</vt:i4>
      </vt:variant>
    </vt:vector>
  </HeadingPairs>
  <TitlesOfParts>
    <vt:vector size="14" baseType="lpstr">
      <vt:lpstr>BIZ UDPゴシック</vt:lpstr>
      <vt:lpstr>游ゴシック</vt:lpstr>
      <vt:lpstr>Arial</vt:lpstr>
      <vt:lpstr>Gill Sans MT</vt:lpstr>
      <vt:lpstr>ギャラリー</vt:lpstr>
      <vt:lpstr>大阪城公園における実証実験の為の企画書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大阪城公園における実証実験の為の企画書</dc:title>
  <dc:creator>WATANABE IWAO</dc:creator>
  <cp:lastModifiedBy>関西電機工業 09</cp:lastModifiedBy>
  <cp:revision>41</cp:revision>
  <dcterms:created xsi:type="dcterms:W3CDTF">2020-04-23T06:18:40Z</dcterms:created>
  <dcterms:modified xsi:type="dcterms:W3CDTF">2020-10-26T23:22:30Z</dcterms:modified>
</cp:coreProperties>
</file>